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147375441" r:id="rId3"/>
    <p:sldId id="2147375448" r:id="rId4"/>
    <p:sldId id="2147375447" r:id="rId5"/>
    <p:sldId id="2147375443" r:id="rId6"/>
    <p:sldId id="2147375444" r:id="rId7"/>
    <p:sldId id="166688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AAD04D-132F-4132-B8EA-5B19ECBE8035}"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67124B-D573-4AA8-9B9D-FC7A6478C29A}" type="slidenum">
              <a:rPr lang="en-US" smtClean="0"/>
              <a:t>‹#›</a:t>
            </a:fld>
            <a:endParaRPr lang="en-US"/>
          </a:p>
        </p:txBody>
      </p:sp>
    </p:spTree>
    <p:extLst>
      <p:ext uri="{BB962C8B-B14F-4D97-AF65-F5344CB8AC3E}">
        <p14:creationId xmlns:p14="http://schemas.microsoft.com/office/powerpoint/2010/main" val="3825852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4BD77E2-9DAE-4403-A282-8B54B4F21F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1195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B852F-4E52-C710-DDA2-BD69952947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CB2837-A69C-D362-E936-6E1D808D83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DBCE3A-3388-2E76-7A5A-09FF97DFEDBC}"/>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5" name="Footer Placeholder 4">
            <a:extLst>
              <a:ext uri="{FF2B5EF4-FFF2-40B4-BE49-F238E27FC236}">
                <a16:creationId xmlns:a16="http://schemas.microsoft.com/office/drawing/2014/main" id="{652FCDD2-561B-128F-1DEA-B956B40CD7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D3772-91CC-A4E5-D1FC-23CBCABD7D82}"/>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332741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788F-EF67-F881-1A8D-5CCA6D2BFA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59A3CB-A576-0C85-AC0C-10C75C3771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D6C829-BC6A-E577-6252-20E214FCFA00}"/>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5" name="Footer Placeholder 4">
            <a:extLst>
              <a:ext uri="{FF2B5EF4-FFF2-40B4-BE49-F238E27FC236}">
                <a16:creationId xmlns:a16="http://schemas.microsoft.com/office/drawing/2014/main" id="{B8CF7328-5FA4-2B6E-C214-719F4315F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6C798-3BBD-ADEB-AD0E-39703EC665DC}"/>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344770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8046A7-098B-6B55-E233-F5F6DD7D38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FE2F5-9359-74EA-E73D-BB468B259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4ACFD1-9726-9FA0-C8F8-A4BE46CFE823}"/>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5" name="Footer Placeholder 4">
            <a:extLst>
              <a:ext uri="{FF2B5EF4-FFF2-40B4-BE49-F238E27FC236}">
                <a16:creationId xmlns:a16="http://schemas.microsoft.com/office/drawing/2014/main" id="{801283D2-84D3-2E15-EDDA-847AFCEC2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3F0C5-E622-E98C-93C6-5CB1A5B52422}"/>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334824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5" name="Picture 4" descr="A picture containing icon&#10;&#10;Description automatically generate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2000" cy="6858000"/>
          </a:xfrm>
          <a:prstGeom prst="rect">
            <a:avLst/>
          </a:prstGeom>
        </p:spPr>
      </p:pic>
      <p:sp>
        <p:nvSpPr>
          <p:cNvPr id="6" name="Title 1"/>
          <p:cNvSpPr txBox="1"/>
          <p:nvPr userDrawn="1"/>
        </p:nvSpPr>
        <p:spPr>
          <a:xfrm>
            <a:off x="1" y="68240"/>
            <a:ext cx="12192000" cy="432000"/>
          </a:xfrm>
          <a:prstGeom prst="rect">
            <a:avLst/>
          </a:prstGeom>
          <a:solidFill>
            <a:srgbClr val="0C1F95"/>
          </a:solidFill>
        </p:spPr>
        <p:txBody>
          <a:bodyPr vert="horz" lIns="91438" tIns="45719" rIns="91438" bIns="45719"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65185"/>
            <a:endParaRPr lang="en-US" sz="2398" b="1">
              <a:solidFill>
                <a:schemeClr val="bg1"/>
              </a:solidFill>
            </a:endParaRPr>
          </a:p>
        </p:txBody>
      </p:sp>
      <p:sp>
        <p:nvSpPr>
          <p:cNvPr id="2" name="Date Placeholder 1"/>
          <p:cNvSpPr>
            <a:spLocks noGrp="1"/>
          </p:cNvSpPr>
          <p:nvPr>
            <p:ph type="dt" sz="half" idx="10"/>
          </p:nvPr>
        </p:nvSpPr>
        <p:spPr>
          <a:xfrm>
            <a:off x="228600" y="6499226"/>
            <a:ext cx="2743200" cy="365125"/>
          </a:xfrm>
        </p:spPr>
        <p:txBody>
          <a:bodyPr/>
          <a:lstStyle/>
          <a:p>
            <a:fld id="{6E427924-89E2-404E-B5CE-AB78826231D0}" type="datetimeFigureOut">
              <a:rPr lang="en-IN" smtClean="0"/>
              <a:t>29-02-2024</a:t>
            </a:fld>
            <a:endParaRPr lang="en-IN"/>
          </a:p>
        </p:txBody>
      </p:sp>
      <p:sp>
        <p:nvSpPr>
          <p:cNvPr id="3" name="Footer Placeholder 2"/>
          <p:cNvSpPr>
            <a:spLocks noGrp="1"/>
          </p:cNvSpPr>
          <p:nvPr>
            <p:ph type="ftr" sz="quarter" idx="11"/>
          </p:nvPr>
        </p:nvSpPr>
        <p:spPr>
          <a:xfrm>
            <a:off x="3429000" y="6499226"/>
            <a:ext cx="4114800" cy="365125"/>
          </a:xfrm>
        </p:spPr>
        <p:txBody>
          <a:bodyPr/>
          <a:lstStyle/>
          <a:p>
            <a:endParaRPr lang="en-IN"/>
          </a:p>
        </p:txBody>
      </p:sp>
      <p:sp>
        <p:nvSpPr>
          <p:cNvPr id="4" name="Slide Number Placeholder 3"/>
          <p:cNvSpPr>
            <a:spLocks noGrp="1"/>
          </p:cNvSpPr>
          <p:nvPr>
            <p:ph type="sldNum" sz="quarter" idx="12"/>
          </p:nvPr>
        </p:nvSpPr>
        <p:spPr>
          <a:xfrm>
            <a:off x="8001000" y="6499226"/>
            <a:ext cx="2743200" cy="365125"/>
          </a:xfrm>
        </p:spPr>
        <p:txBody>
          <a:bodyPr/>
          <a:lstStyle/>
          <a:p>
            <a:fld id="{E81E1146-70FE-4F98-A0F5-16847C29B744}" type="slidenum">
              <a:rPr lang="en-IN" smtClean="0"/>
              <a:t>‹#›</a:t>
            </a:fld>
            <a:endParaRPr lang="en-IN"/>
          </a:p>
        </p:txBody>
      </p:sp>
      <p:sp>
        <p:nvSpPr>
          <p:cNvPr id="8" name="Title 1"/>
          <p:cNvSpPr>
            <a:spLocks noGrp="1"/>
          </p:cNvSpPr>
          <p:nvPr>
            <p:ph type="title"/>
          </p:nvPr>
        </p:nvSpPr>
        <p:spPr>
          <a:xfrm>
            <a:off x="228601" y="68242"/>
            <a:ext cx="11963400" cy="432000"/>
          </a:xfrm>
        </p:spPr>
        <p:txBody>
          <a:bodyPr>
            <a:noAutofit/>
          </a:bodyPr>
          <a:lstStyle>
            <a:lvl1pPr>
              <a:defRPr sz="2199" b="0">
                <a:solidFill>
                  <a:schemeClr val="bg1"/>
                </a:solidFill>
              </a:defRPr>
            </a:lvl1pPr>
          </a:lstStyle>
          <a:p>
            <a:r>
              <a:rPr lang="en-US"/>
              <a:t>Click to edit Master title style</a:t>
            </a:r>
            <a:endParaRPr lang="en-IN"/>
          </a:p>
        </p:txBody>
      </p:sp>
    </p:spTree>
    <p:extLst>
      <p:ext uri="{BB962C8B-B14F-4D97-AF65-F5344CB8AC3E}">
        <p14:creationId xmlns:p14="http://schemas.microsoft.com/office/powerpoint/2010/main" val="93137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2A22-E6CA-AA31-6C7F-332BDD8F70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9637DA-0237-5296-C206-E1FAEFA3A3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6D841B-6530-6AC8-8A96-FE6A0E901A0E}"/>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5" name="Footer Placeholder 4">
            <a:extLst>
              <a:ext uri="{FF2B5EF4-FFF2-40B4-BE49-F238E27FC236}">
                <a16:creationId xmlns:a16="http://schemas.microsoft.com/office/drawing/2014/main" id="{19233332-DD93-9822-4BDF-B0386C5F8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BD1393-BC89-4BCB-0537-9CF3991DD1FF}"/>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72144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FDA6C-052B-3A98-AD45-D4B1C9EDA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B9D60E-725C-3495-A7AE-CC105329F6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D6041-0F12-5BCB-5957-AA2C1140C0CD}"/>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5" name="Footer Placeholder 4">
            <a:extLst>
              <a:ext uri="{FF2B5EF4-FFF2-40B4-BE49-F238E27FC236}">
                <a16:creationId xmlns:a16="http://schemas.microsoft.com/office/drawing/2014/main" id="{45C043B2-2E55-FC25-0BB7-FEE326E51F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81C50-CB7F-9D3C-78D2-C34518F57C79}"/>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3512359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9E9-425F-8E4E-E1DD-6917ECBB8C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7ACBF8-F3F7-47CF-A545-8FACD9130C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39ED6B-3013-91DF-D6A3-FB11C9875F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0AFFEA-17C7-FE5B-F682-EC5139640726}"/>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6" name="Footer Placeholder 5">
            <a:extLst>
              <a:ext uri="{FF2B5EF4-FFF2-40B4-BE49-F238E27FC236}">
                <a16:creationId xmlns:a16="http://schemas.microsoft.com/office/drawing/2014/main" id="{6FB8F98E-D5EA-6458-4844-9C08F08D71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FBB9B-850C-281D-B547-7BADE1899933}"/>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02243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8F30C-BFFD-A292-FC1C-11118314E2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800308-8CCA-CF8E-5565-505259C638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EC44C6-A602-3D23-C6EF-A90B204B87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E0DD5D-72C6-A789-2AD3-DD2E7C8AAF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7266CA-608F-107B-2455-F96C0195D9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3E9DE0-C685-4A4A-9C40-3CAA17FB65C5}"/>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8" name="Footer Placeholder 7">
            <a:extLst>
              <a:ext uri="{FF2B5EF4-FFF2-40B4-BE49-F238E27FC236}">
                <a16:creationId xmlns:a16="http://schemas.microsoft.com/office/drawing/2014/main" id="{D4F252C1-1847-1901-EF3A-551D8D297F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E22D83-B821-1610-90AA-E895BC30C856}"/>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3278448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948E-AAD7-FDD2-BB80-1AA23F65E8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6CB22E-1358-DB51-0DF3-E5AA15F67942}"/>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4" name="Footer Placeholder 3">
            <a:extLst>
              <a:ext uri="{FF2B5EF4-FFF2-40B4-BE49-F238E27FC236}">
                <a16:creationId xmlns:a16="http://schemas.microsoft.com/office/drawing/2014/main" id="{94DA2FCF-23ED-DFCF-E2BC-DF6581795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F83935-C2AB-07C9-D616-77BDDF90FB84}"/>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84606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3F482-5B1F-B6F6-D329-AF2BF8CD9A17}"/>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3" name="Footer Placeholder 2">
            <a:extLst>
              <a:ext uri="{FF2B5EF4-FFF2-40B4-BE49-F238E27FC236}">
                <a16:creationId xmlns:a16="http://schemas.microsoft.com/office/drawing/2014/main" id="{BA95895A-BBF9-1211-4F3E-218A31E727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4DFD18-AA3A-ABEF-71AC-1BC4954FADBA}"/>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52534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39C3-049D-3D07-1F1F-A8F4D0B85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4594B4-5813-4822-1F97-D5089E170E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992CC2-C8AA-18BE-892F-5E4DF0E50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51BC92-BE47-8AD0-289F-04C1FAFB3EA3}"/>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6" name="Footer Placeholder 5">
            <a:extLst>
              <a:ext uri="{FF2B5EF4-FFF2-40B4-BE49-F238E27FC236}">
                <a16:creationId xmlns:a16="http://schemas.microsoft.com/office/drawing/2014/main" id="{F2BD4DD4-E52C-647D-B216-DE6C02AB0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69462F-5207-85EA-CBEE-FB93C74E3CF1}"/>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77352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025E-F3CA-3CD5-0BD4-AF7E11007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742B97-646F-FC27-747A-D223F6BC4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541196-7BE2-C200-980E-31A58994F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175EC1-F0EF-4338-5335-E8760FBEDE3E}"/>
              </a:ext>
            </a:extLst>
          </p:cNvPr>
          <p:cNvSpPr>
            <a:spLocks noGrp="1"/>
          </p:cNvSpPr>
          <p:nvPr>
            <p:ph type="dt" sz="half" idx="10"/>
          </p:nvPr>
        </p:nvSpPr>
        <p:spPr/>
        <p:txBody>
          <a:bodyPr/>
          <a:lstStyle/>
          <a:p>
            <a:fld id="{9E9F8DAF-A1F4-46FF-AE31-E7428F102641}" type="datetimeFigureOut">
              <a:rPr lang="en-US" smtClean="0"/>
              <a:t>2/29/2024</a:t>
            </a:fld>
            <a:endParaRPr lang="en-US"/>
          </a:p>
        </p:txBody>
      </p:sp>
      <p:sp>
        <p:nvSpPr>
          <p:cNvPr id="6" name="Footer Placeholder 5">
            <a:extLst>
              <a:ext uri="{FF2B5EF4-FFF2-40B4-BE49-F238E27FC236}">
                <a16:creationId xmlns:a16="http://schemas.microsoft.com/office/drawing/2014/main" id="{ACFE6317-455E-23BF-396B-1608DF4F27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7DA8DD-6D32-99CE-1892-F1965D65109F}"/>
              </a:ext>
            </a:extLst>
          </p:cNvPr>
          <p:cNvSpPr>
            <a:spLocks noGrp="1"/>
          </p:cNvSpPr>
          <p:nvPr>
            <p:ph type="sldNum" sz="quarter" idx="12"/>
          </p:nvPr>
        </p:nvSpPr>
        <p:spPr/>
        <p:txBody>
          <a:bodyPr/>
          <a:lstStyle/>
          <a:p>
            <a:fld id="{39E381F5-1DFE-4F80-8BBF-2ED8CFED3DCE}" type="slidenum">
              <a:rPr lang="en-US" smtClean="0"/>
              <a:t>‹#›</a:t>
            </a:fld>
            <a:endParaRPr lang="en-US"/>
          </a:p>
        </p:txBody>
      </p:sp>
    </p:spTree>
    <p:extLst>
      <p:ext uri="{BB962C8B-B14F-4D97-AF65-F5344CB8AC3E}">
        <p14:creationId xmlns:p14="http://schemas.microsoft.com/office/powerpoint/2010/main" val="169322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9C8CB3-95D5-914B-1D34-2E8538B310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AEF04-63D5-986B-B71C-73E11E06C9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A82F5-EEDE-E73E-B160-0C80175126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F8DAF-A1F4-46FF-AE31-E7428F102641}" type="datetimeFigureOut">
              <a:rPr lang="en-US" smtClean="0"/>
              <a:t>2/29/2024</a:t>
            </a:fld>
            <a:endParaRPr lang="en-US"/>
          </a:p>
        </p:txBody>
      </p:sp>
      <p:sp>
        <p:nvSpPr>
          <p:cNvPr id="5" name="Footer Placeholder 4">
            <a:extLst>
              <a:ext uri="{FF2B5EF4-FFF2-40B4-BE49-F238E27FC236}">
                <a16:creationId xmlns:a16="http://schemas.microsoft.com/office/drawing/2014/main" id="{5059423C-67D9-FC38-A9CD-8166567340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DA0D3A-D88F-AB6F-D487-0CD6601AC1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381F5-1DFE-4F80-8BBF-2ED8CFED3DCE}" type="slidenum">
              <a:rPr lang="en-US" smtClean="0"/>
              <a:t>‹#›</a:t>
            </a:fld>
            <a:endParaRPr lang="en-US"/>
          </a:p>
        </p:txBody>
      </p:sp>
    </p:spTree>
    <p:extLst>
      <p:ext uri="{BB962C8B-B14F-4D97-AF65-F5344CB8AC3E}">
        <p14:creationId xmlns:p14="http://schemas.microsoft.com/office/powerpoint/2010/main" val="2673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81B00-6DC2-79AB-1597-A246559EDE7C}"/>
              </a:ext>
            </a:extLst>
          </p:cNvPr>
          <p:cNvSpPr>
            <a:spLocks noGrp="1"/>
          </p:cNvSpPr>
          <p:nvPr>
            <p:ph type="ctrTitle"/>
          </p:nvPr>
        </p:nvSpPr>
        <p:spPr>
          <a:xfrm>
            <a:off x="1625600" y="2181905"/>
            <a:ext cx="9144000" cy="3725409"/>
          </a:xfrm>
        </p:spPr>
        <p:txBody>
          <a:bodyPr>
            <a:normAutofit fontScale="90000"/>
          </a:bodyPr>
          <a:lstStyle/>
          <a:p>
            <a:pPr>
              <a:lnSpc>
                <a:spcPct val="150000"/>
              </a:lnSpc>
            </a:pPr>
            <a:r>
              <a:rPr lang="hi-IN" dirty="0"/>
              <a:t>ई- किसान उपज निधि</a:t>
            </a:r>
            <a:br>
              <a:rPr lang="hi-IN" dirty="0"/>
            </a:br>
            <a:r>
              <a:rPr lang="hi-IN" sz="4000" dirty="0"/>
              <a:t>(डिजिटल गेटवे) </a:t>
            </a:r>
            <a:br>
              <a:rPr lang="hi-IN" dirty="0"/>
            </a:br>
            <a:r>
              <a:rPr lang="hi-IN" sz="4900" dirty="0"/>
              <a:t>पर </a:t>
            </a:r>
            <a:br>
              <a:rPr lang="hi-IN" dirty="0"/>
            </a:br>
            <a:r>
              <a:rPr lang="hi-IN" dirty="0"/>
              <a:t>प्रस्तुतिकरण </a:t>
            </a:r>
            <a:endParaRPr lang="en-US" dirty="0"/>
          </a:p>
        </p:txBody>
      </p:sp>
    </p:spTree>
    <p:extLst>
      <p:ext uri="{BB962C8B-B14F-4D97-AF65-F5344CB8AC3E}">
        <p14:creationId xmlns:p14="http://schemas.microsoft.com/office/powerpoint/2010/main" val="179786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B2AA-1ABF-926A-A5B4-02F658CA377A}"/>
              </a:ext>
            </a:extLst>
          </p:cNvPr>
          <p:cNvSpPr>
            <a:spLocks noGrp="1"/>
          </p:cNvSpPr>
          <p:nvPr>
            <p:ph type="title"/>
          </p:nvPr>
        </p:nvSpPr>
        <p:spPr/>
        <p:txBody>
          <a:bodyPr/>
          <a:lstStyle/>
          <a:p>
            <a:pPr algn="ctr"/>
            <a:r>
              <a:rPr lang="hi-IN" dirty="0"/>
              <a:t>प्रस्तावना </a:t>
            </a:r>
            <a:endParaRPr lang="en-US" dirty="0"/>
          </a:p>
        </p:txBody>
      </p:sp>
      <p:sp>
        <p:nvSpPr>
          <p:cNvPr id="3" name="Content Placeholder 2">
            <a:extLst>
              <a:ext uri="{FF2B5EF4-FFF2-40B4-BE49-F238E27FC236}">
                <a16:creationId xmlns:a16="http://schemas.microsoft.com/office/drawing/2014/main" id="{55A4F6AC-F941-1006-B625-DC252C1923C1}"/>
              </a:ext>
            </a:extLst>
          </p:cNvPr>
          <p:cNvSpPr>
            <a:spLocks noGrp="1"/>
          </p:cNvSpPr>
          <p:nvPr>
            <p:ph idx="1"/>
          </p:nvPr>
        </p:nvSpPr>
        <p:spPr>
          <a:xfrm>
            <a:off x="838200" y="1825625"/>
            <a:ext cx="10744200" cy="4351338"/>
          </a:xfrm>
        </p:spPr>
        <p:txBody>
          <a:bodyPr>
            <a:normAutofit/>
          </a:bodyPr>
          <a:lstStyle/>
          <a:p>
            <a:pPr algn="just"/>
            <a:r>
              <a:rPr lang="hi-IN" dirty="0"/>
              <a:t>डब्लू.डी.आर.ए द्वारा बैंकों से ई-एन.डब्ल्यू.आर पर ऋण प्राप्त करने की प्रक्रिया को सुगम बनाने के लिए एक इलेक्ट्रॉनिक प्लेटफॉर्म (डिजिटल गेटवे) की परिकल्पना प्रस्तावित की गई । </a:t>
            </a:r>
            <a:endParaRPr lang="en-US" dirty="0"/>
          </a:p>
          <a:p>
            <a:pPr algn="just"/>
            <a:r>
              <a:rPr lang="hi-IN" dirty="0"/>
              <a:t>डीएफपीडी द्वारा परिकल्पना के क्रियान्वयन हेतु सहमति दी गई ।  </a:t>
            </a:r>
          </a:p>
          <a:p>
            <a:pPr algn="just"/>
            <a:r>
              <a:rPr lang="hi-IN" dirty="0"/>
              <a:t>क्रियान्वयन के लिए वित्तीय सेवाएँ विभाग के माध्यम से उनके द्वारा गठित टास्क फोर्स से अनुरोध किया गया </a:t>
            </a:r>
          </a:p>
          <a:p>
            <a:pPr algn="just"/>
            <a:r>
              <a:rPr lang="hi-IN" dirty="0"/>
              <a:t>डीएफ़पीडी तथा नाबार्ड के साथ डब्लू.डी.आर.ए द्वारा कई चरणों में विचार विमर्श के उपरांत टास्क फोर्स द्वारा भारत सरकार की अन्य ऋण योजनाओ के लिए विकसित ‘जनसमर्थ’ पोर्टल  पर डिजिटल गेटवे को होस्ट किया गया। </a:t>
            </a:r>
            <a:endParaRPr lang="en-US" dirty="0"/>
          </a:p>
        </p:txBody>
      </p:sp>
    </p:spTree>
    <p:extLst>
      <p:ext uri="{BB962C8B-B14F-4D97-AF65-F5344CB8AC3E}">
        <p14:creationId xmlns:p14="http://schemas.microsoft.com/office/powerpoint/2010/main" val="117135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69AE0-CF06-D1FD-C870-C5D9A0CA56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0140F2-215D-688F-288C-C1F8E48CCC6C}"/>
              </a:ext>
            </a:extLst>
          </p:cNvPr>
          <p:cNvSpPr>
            <a:spLocks noGrp="1"/>
          </p:cNvSpPr>
          <p:nvPr>
            <p:ph type="title"/>
          </p:nvPr>
        </p:nvSpPr>
        <p:spPr>
          <a:xfrm>
            <a:off x="838200" y="365125"/>
            <a:ext cx="10515600" cy="970189"/>
          </a:xfrm>
        </p:spPr>
        <p:txBody>
          <a:bodyPr/>
          <a:lstStyle/>
          <a:p>
            <a:pPr algn="ctr"/>
            <a:r>
              <a:rPr lang="hi-IN" dirty="0"/>
              <a:t>डिजिटल गेटवे का लाभ </a:t>
            </a:r>
            <a:endParaRPr lang="en-US" dirty="0"/>
          </a:p>
        </p:txBody>
      </p:sp>
      <p:sp>
        <p:nvSpPr>
          <p:cNvPr id="3" name="Content Placeholder 2">
            <a:extLst>
              <a:ext uri="{FF2B5EF4-FFF2-40B4-BE49-F238E27FC236}">
                <a16:creationId xmlns:a16="http://schemas.microsoft.com/office/drawing/2014/main" id="{768C6530-C703-65F7-FB86-F4C988A8EB6C}"/>
              </a:ext>
            </a:extLst>
          </p:cNvPr>
          <p:cNvSpPr>
            <a:spLocks noGrp="1"/>
          </p:cNvSpPr>
          <p:nvPr>
            <p:ph idx="1"/>
          </p:nvPr>
        </p:nvSpPr>
        <p:spPr>
          <a:xfrm>
            <a:off x="838200" y="1553028"/>
            <a:ext cx="10515600" cy="4939847"/>
          </a:xfrm>
        </p:spPr>
        <p:txBody>
          <a:bodyPr>
            <a:normAutofit/>
          </a:bodyPr>
          <a:lstStyle/>
          <a:p>
            <a:pPr marL="514350" indent="-514350" algn="just">
              <a:buFont typeface="+mj-lt"/>
              <a:buAutoNum type="arabicPeriod"/>
            </a:pPr>
            <a:r>
              <a:rPr lang="hi-IN" dirty="0"/>
              <a:t>डिजिटल गेटवे की प्रक्रिया में ऋण आवेदन पर ऑनलाइन सैद्धांतिक स्वीकृति दी जाएगी। उसके बाद ऋण वितरण बैंक द्वारा अभिलेख पूर्ण कराकर किया जाएगा ।</a:t>
            </a:r>
          </a:p>
          <a:p>
            <a:pPr marL="514350" indent="-514350" algn="just">
              <a:buFont typeface="+mj-lt"/>
              <a:buAutoNum type="arabicPeriod"/>
            </a:pPr>
            <a:r>
              <a:rPr lang="hi-IN" dirty="0"/>
              <a:t>डिजिटल गेटवे के उपयोग से किसान को ऋण आवेदन के लिए बैंक के चक्कर लगाने से मुक्ति मिलेगी । किसान घर बैठे ही अपना ऋण आवेदन जमा कर सकेगा। </a:t>
            </a:r>
          </a:p>
          <a:p>
            <a:pPr marL="514350" indent="-514350" algn="just">
              <a:buFont typeface="+mj-lt"/>
              <a:buAutoNum type="arabicPeriod"/>
            </a:pPr>
            <a:r>
              <a:rPr lang="hi-IN" dirty="0"/>
              <a:t>गेटवे से बैंक कर्मियों द्वारा ऋण आवेदन का परीक्षण भी आसान हो जाएगा क्योंकि आवेदन का विभिन्न बिन्दुओ पर प्रारम्भिक परीक्षण गेटवे द्वारा ही ऑनलाइन कर लिया जाएगा। </a:t>
            </a:r>
          </a:p>
          <a:p>
            <a:pPr marL="514350" indent="-514350" algn="just">
              <a:buFont typeface="+mj-lt"/>
              <a:buAutoNum type="arabicPeriod"/>
            </a:pPr>
            <a:r>
              <a:rPr lang="hi-IN" dirty="0"/>
              <a:t>गेटवे के उपयोग के अनुभव के आधार पर इस प्रणाली में उत्तरोत्तर सुधार किए जाएंगे। </a:t>
            </a:r>
          </a:p>
          <a:p>
            <a:pPr algn="just"/>
            <a:endParaRPr lang="en-US" dirty="0"/>
          </a:p>
        </p:txBody>
      </p:sp>
    </p:spTree>
    <p:extLst>
      <p:ext uri="{BB962C8B-B14F-4D97-AF65-F5344CB8AC3E}">
        <p14:creationId xmlns:p14="http://schemas.microsoft.com/office/powerpoint/2010/main" val="255534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0663A-B6C9-569E-B3F9-A6C5D632835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8B8C578-F4F9-3A83-AF7E-7883A65DDDB4}"/>
              </a:ext>
            </a:extLst>
          </p:cNvPr>
          <p:cNvSpPr>
            <a:spLocks noGrp="1"/>
          </p:cNvSpPr>
          <p:nvPr>
            <p:ph type="title"/>
          </p:nvPr>
        </p:nvSpPr>
        <p:spPr/>
        <p:txBody>
          <a:bodyPr/>
          <a:lstStyle/>
          <a:p>
            <a:pPr algn="ctr"/>
            <a:r>
              <a:rPr lang="hi-IN" dirty="0"/>
              <a:t>डिजिटल गेटवे का लाभ </a:t>
            </a:r>
            <a:endParaRPr lang="en-US" dirty="0"/>
          </a:p>
        </p:txBody>
      </p:sp>
      <p:sp>
        <p:nvSpPr>
          <p:cNvPr id="4" name="Content Placeholder 3">
            <a:extLst>
              <a:ext uri="{FF2B5EF4-FFF2-40B4-BE49-F238E27FC236}">
                <a16:creationId xmlns:a16="http://schemas.microsoft.com/office/drawing/2014/main" id="{434A0894-F48D-42A7-C8E0-0957D4F0698D}"/>
              </a:ext>
            </a:extLst>
          </p:cNvPr>
          <p:cNvSpPr>
            <a:spLocks noGrp="1"/>
          </p:cNvSpPr>
          <p:nvPr>
            <p:ph idx="1"/>
          </p:nvPr>
        </p:nvSpPr>
        <p:spPr>
          <a:xfrm>
            <a:off x="838200" y="1825625"/>
            <a:ext cx="10515600" cy="4111151"/>
          </a:xfrm>
        </p:spPr>
        <p:txBody>
          <a:bodyPr>
            <a:normAutofit/>
          </a:bodyPr>
          <a:lstStyle/>
          <a:p>
            <a:pPr marL="514350" indent="-514350" algn="just">
              <a:buFont typeface="+mj-lt"/>
              <a:buAutoNum type="arabicPeriod" startAt="6"/>
            </a:pPr>
            <a:r>
              <a:rPr lang="hi-IN" dirty="0"/>
              <a:t>डिजिटल गेटवे किसानों को बैंकों से जोड़ने और ऋण प्राप्ति को आसान करने की दिशा में एक महत्वपूर्ण कदम है।</a:t>
            </a:r>
          </a:p>
          <a:p>
            <a:pPr marL="514350" indent="-514350" algn="just">
              <a:buFont typeface="+mj-lt"/>
              <a:buAutoNum type="arabicPeriod" startAt="6"/>
            </a:pPr>
            <a:endParaRPr lang="hi-IN" dirty="0"/>
          </a:p>
          <a:p>
            <a:pPr marL="514350" indent="-514350" algn="just">
              <a:buFont typeface="+mj-lt"/>
              <a:buAutoNum type="arabicPeriod" startAt="6"/>
            </a:pPr>
            <a:r>
              <a:rPr lang="hi-IN" dirty="0"/>
              <a:t>इससे देश भर में मौजूदा स्तर से कृषि स्टॉक के विरुद्ध बंधक वित्त में सुधार होगा।</a:t>
            </a:r>
          </a:p>
          <a:p>
            <a:pPr marL="514350" indent="-514350" algn="just">
              <a:buFont typeface="+mj-lt"/>
              <a:buAutoNum type="arabicPeriod" startAt="6"/>
            </a:pPr>
            <a:endParaRPr lang="hi-IN" dirty="0"/>
          </a:p>
          <a:p>
            <a:pPr marL="514350" indent="-514350" algn="just">
              <a:buFont typeface="+mj-lt"/>
              <a:buAutoNum type="arabicPeriod" startAt="6"/>
            </a:pPr>
            <a:r>
              <a:rPr lang="hi-IN" dirty="0"/>
              <a:t>यह ग्रामीण क्षेत्रों में डिजिटल वित्त प्रदान करने की दिशा में एक और कदम है।</a:t>
            </a:r>
            <a:endParaRPr lang="en-US" dirty="0"/>
          </a:p>
        </p:txBody>
      </p:sp>
    </p:spTree>
    <p:extLst>
      <p:ext uri="{BB962C8B-B14F-4D97-AF65-F5344CB8AC3E}">
        <p14:creationId xmlns:p14="http://schemas.microsoft.com/office/powerpoint/2010/main" val="201250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1BF3D-6C48-F49F-CDAD-6A1B547791B6}"/>
              </a:ext>
            </a:extLst>
          </p:cNvPr>
          <p:cNvSpPr>
            <a:spLocks noGrp="1"/>
          </p:cNvSpPr>
          <p:nvPr>
            <p:ph type="title"/>
          </p:nvPr>
        </p:nvSpPr>
        <p:spPr/>
        <p:txBody>
          <a:bodyPr/>
          <a:lstStyle/>
          <a:p>
            <a:pPr algn="ctr"/>
            <a:r>
              <a:rPr lang="hi-IN" dirty="0"/>
              <a:t>ऋण स्वीकृति प्रक्रिया का विवरण </a:t>
            </a:r>
            <a:endParaRPr lang="en-US" dirty="0"/>
          </a:p>
        </p:txBody>
      </p:sp>
      <p:sp>
        <p:nvSpPr>
          <p:cNvPr id="3" name="Content Placeholder 2">
            <a:extLst>
              <a:ext uri="{FF2B5EF4-FFF2-40B4-BE49-F238E27FC236}">
                <a16:creationId xmlns:a16="http://schemas.microsoft.com/office/drawing/2014/main" id="{F3391567-B8F5-3CAE-AB42-33B535CC162C}"/>
              </a:ext>
            </a:extLst>
          </p:cNvPr>
          <p:cNvSpPr>
            <a:spLocks noGrp="1"/>
          </p:cNvSpPr>
          <p:nvPr>
            <p:ph idx="1"/>
          </p:nvPr>
        </p:nvSpPr>
        <p:spPr/>
        <p:txBody>
          <a:bodyPr>
            <a:normAutofit/>
          </a:bodyPr>
          <a:lstStyle/>
          <a:p>
            <a:pPr marL="0" indent="0" algn="just">
              <a:buNone/>
            </a:pPr>
            <a:r>
              <a:rPr lang="hi-IN" dirty="0"/>
              <a:t>1. आवेदक रिपॉजिटरी अकाउंट नंबर में पंजीकृत मोबाइल नंबर के साथ पोर्टल पर पंजीकरण करेगा।</a:t>
            </a:r>
            <a:endParaRPr lang="en-US" dirty="0"/>
          </a:p>
          <a:p>
            <a:pPr marL="0" indent="0" algn="just">
              <a:buNone/>
            </a:pPr>
            <a:r>
              <a:rPr lang="en-US" dirty="0"/>
              <a:t>2. </a:t>
            </a:r>
            <a:r>
              <a:rPr lang="hi-IN" dirty="0"/>
              <a:t>आवेदक अपने खाते में जारी ईएनडब्ल्यूआर प्राप्त करने के लिए रिपॉजिटरी खाता संख्या और अन्य आवश्यक सूचना दर्ज करेगा।</a:t>
            </a:r>
            <a:endParaRPr lang="en-US" dirty="0"/>
          </a:p>
          <a:p>
            <a:pPr marL="0" indent="0" algn="just">
              <a:buNone/>
            </a:pPr>
            <a:r>
              <a:rPr lang="hi-IN" dirty="0"/>
              <a:t>3. आवेदक बंधक रखे जाने वाले ईएनडब्ल्यूआर की संख्या का चयन और आधार प्रमाणीकरण पूरा करेगा।</a:t>
            </a:r>
            <a:endParaRPr lang="en-US" dirty="0"/>
          </a:p>
          <a:p>
            <a:pPr marL="0" indent="0" algn="just">
              <a:buNone/>
            </a:pPr>
            <a:r>
              <a:rPr lang="hi-IN" dirty="0"/>
              <a:t>4. आवेदक अन्य विवरण जैसे पैन/फॉर्म 60, आय और संपत्ति विवरण, मौजूदा ऋण विवरण आदि दर्ज करके आवेदन जमा करेगा।</a:t>
            </a:r>
            <a:endParaRPr lang="en-US" dirty="0"/>
          </a:p>
          <a:p>
            <a:pPr marL="0" indent="0" algn="just">
              <a:buNone/>
            </a:pPr>
            <a:r>
              <a:rPr lang="hi-IN" dirty="0"/>
              <a:t>5. गेटवे आवेदक का क्रेडिट ब्यूरो से विवरण ऑनलाइन प्राप्त करेगा। </a:t>
            </a:r>
            <a:r>
              <a:rPr lang="en-US" dirty="0"/>
              <a:t> </a:t>
            </a:r>
          </a:p>
        </p:txBody>
      </p:sp>
    </p:spTree>
    <p:extLst>
      <p:ext uri="{BB962C8B-B14F-4D97-AF65-F5344CB8AC3E}">
        <p14:creationId xmlns:p14="http://schemas.microsoft.com/office/powerpoint/2010/main" val="331259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28B8C-7B11-788C-1A33-26809DB279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265F2D-58B3-7E9A-386D-582F4CD9CD77}"/>
              </a:ext>
            </a:extLst>
          </p:cNvPr>
          <p:cNvSpPr>
            <a:spLocks noGrp="1"/>
          </p:cNvSpPr>
          <p:nvPr>
            <p:ph type="title"/>
          </p:nvPr>
        </p:nvSpPr>
        <p:spPr/>
        <p:txBody>
          <a:bodyPr/>
          <a:lstStyle/>
          <a:p>
            <a:pPr algn="ctr"/>
            <a:r>
              <a:rPr lang="hi-IN" dirty="0"/>
              <a:t>ऋण स्वीकृति प्रक्रिया का विवरण </a:t>
            </a:r>
            <a:endParaRPr lang="en-US" dirty="0"/>
          </a:p>
        </p:txBody>
      </p:sp>
      <p:sp>
        <p:nvSpPr>
          <p:cNvPr id="3" name="Content Placeholder 2">
            <a:extLst>
              <a:ext uri="{FF2B5EF4-FFF2-40B4-BE49-F238E27FC236}">
                <a16:creationId xmlns:a16="http://schemas.microsoft.com/office/drawing/2014/main" id="{7C8B18F9-BBEC-7B55-B041-676F9555A857}"/>
              </a:ext>
            </a:extLst>
          </p:cNvPr>
          <p:cNvSpPr>
            <a:spLocks noGrp="1"/>
          </p:cNvSpPr>
          <p:nvPr>
            <p:ph idx="1"/>
          </p:nvPr>
        </p:nvSpPr>
        <p:spPr>
          <a:xfrm>
            <a:off x="838200" y="1825625"/>
            <a:ext cx="10758714" cy="4351338"/>
          </a:xfrm>
        </p:spPr>
        <p:txBody>
          <a:bodyPr>
            <a:normAutofit lnSpcReduction="10000"/>
          </a:bodyPr>
          <a:lstStyle/>
          <a:p>
            <a:pPr marL="0" indent="0" algn="just">
              <a:buNone/>
            </a:pPr>
            <a:r>
              <a:rPr lang="hi-IN" dirty="0"/>
              <a:t> </a:t>
            </a:r>
            <a:endParaRPr lang="en-US" dirty="0"/>
          </a:p>
          <a:p>
            <a:pPr marL="0" indent="0" algn="just">
              <a:buNone/>
            </a:pPr>
            <a:r>
              <a:rPr lang="hi-IN" dirty="0"/>
              <a:t>6. पोर्टल पर दर्ज किए गए विवरण के आधार पर, पोर्टल का रूल इंजन  शामिल बैंकों से विभिन्न ऑफ़र प्रकाशित करेगा। आवेदक आगे बढ़ने के लिए अपनी पसंद का  बैंक ऑफर चुनेगा।</a:t>
            </a:r>
            <a:endParaRPr lang="en-US" dirty="0"/>
          </a:p>
          <a:p>
            <a:pPr marL="0" indent="0" algn="just">
              <a:buNone/>
            </a:pPr>
            <a:r>
              <a:rPr lang="hi-IN" dirty="0"/>
              <a:t>7. पोर्टल आवेदन पर सैद्धांतिक रूप से डिजिटल मंजूरी जारी करेगा।</a:t>
            </a:r>
            <a:endParaRPr lang="en-US" dirty="0"/>
          </a:p>
          <a:p>
            <a:pPr marL="0" indent="0" algn="just">
              <a:buNone/>
            </a:pPr>
            <a:r>
              <a:rPr lang="hi-IN" dirty="0"/>
              <a:t>8. आवेदक पोर्टल पर अपने द्वारा चुने गए बैंक द्वारा ग्रहणाधिकार (lien) अंकन करने के लिए रिपॉजिटरी प्रतिभागियों को एक आवेदन करेगा।</a:t>
            </a:r>
            <a:r>
              <a:rPr lang="en-US" dirty="0"/>
              <a:t> </a:t>
            </a:r>
          </a:p>
          <a:p>
            <a:pPr marL="0" indent="0" algn="just">
              <a:buNone/>
            </a:pPr>
            <a:r>
              <a:rPr lang="hi-IN" dirty="0"/>
              <a:t>9. आवेदक पोर्टल पर चयनित शाखा में जाकर आवश्यक दस्तावेज भी पूरा  करेगा। बैंक ईएनडब्ल्यूआर पर ग्रहणाधिकार को चिह्नित करके ऋण वितरित करेगा।</a:t>
            </a:r>
            <a:endParaRPr lang="en-US" dirty="0"/>
          </a:p>
        </p:txBody>
      </p:sp>
    </p:spTree>
    <p:extLst>
      <p:ext uri="{BB962C8B-B14F-4D97-AF65-F5344CB8AC3E}">
        <p14:creationId xmlns:p14="http://schemas.microsoft.com/office/powerpoint/2010/main" val="281686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 y="68291"/>
            <a:ext cx="11963224" cy="474178"/>
          </a:xfrm>
        </p:spPr>
        <p:txBody>
          <a:bodyPr>
            <a:normAutofit/>
          </a:bodyPr>
          <a:lstStyle/>
          <a:p>
            <a:pPr defTabSz="914173">
              <a:defRPr/>
            </a:pPr>
            <a:r>
              <a:rPr lang="en-US" sz="1837" b="1" dirty="0">
                <a:latin typeface="Arial" panose="020B0604020202020204" pitchFamily="34" charset="0"/>
                <a:cs typeface="Arial" panose="020B0604020202020204" pitchFamily="34" charset="0"/>
              </a:rPr>
              <a:t>PROCESS FLOW FOR e-NWR FINANCING @ JANSAMARTH PORTAL – NON STP (PHASE 1)</a:t>
            </a:r>
            <a:endParaRPr lang="en-IN" sz="1837" b="1" dirty="0">
              <a:latin typeface="Arial" panose="020B0604020202020204" pitchFamily="34" charset="0"/>
              <a:cs typeface="Arial" panose="020B0604020202020204" pitchFamily="34" charset="0"/>
            </a:endParaRPr>
          </a:p>
        </p:txBody>
      </p:sp>
      <p:sp>
        <p:nvSpPr>
          <p:cNvPr id="3" name="Footer Placeholder 35"/>
          <p:cNvSpPr>
            <a:spLocks noGrp="1"/>
          </p:cNvSpPr>
          <p:nvPr>
            <p:ph type="ftr" sz="quarter" idx="11"/>
          </p:nvPr>
        </p:nvSpPr>
        <p:spPr>
          <a:xfrm>
            <a:off x="4038632" y="6499181"/>
            <a:ext cx="4114739" cy="365120"/>
          </a:xfrm>
        </p:spPr>
        <p:txBody>
          <a:bodyPr/>
          <a:lstStyle/>
          <a:p>
            <a:pPr defTabSz="914173">
              <a:defRPr/>
            </a:pPr>
            <a:r>
              <a:rPr lang="en-IN" sz="1051" i="1">
                <a:solidFill>
                  <a:prstClr val="black">
                    <a:tint val="75000"/>
                  </a:prstClr>
                </a:solidFill>
                <a:cs typeface="Arial" panose="020B0604020202020204" pitchFamily="34" charset="0"/>
              </a:rPr>
              <a:t>Strictly private &amp; Confidential </a:t>
            </a:r>
          </a:p>
        </p:txBody>
      </p:sp>
      <p:grpSp>
        <p:nvGrpSpPr>
          <p:cNvPr id="54" name="Group 53">
            <a:extLst>
              <a:ext uri="{FF2B5EF4-FFF2-40B4-BE49-F238E27FC236}">
                <a16:creationId xmlns:a16="http://schemas.microsoft.com/office/drawing/2014/main" id="{3AE73BE0-E304-7C7A-100A-E821D2C857C6}"/>
              </a:ext>
            </a:extLst>
          </p:cNvPr>
          <p:cNvGrpSpPr/>
          <p:nvPr/>
        </p:nvGrpSpPr>
        <p:grpSpPr>
          <a:xfrm>
            <a:off x="-27359" y="580849"/>
            <a:ext cx="12219270" cy="5399663"/>
            <a:chOff x="-26903" y="569284"/>
            <a:chExt cx="11895573" cy="5714245"/>
          </a:xfrm>
        </p:grpSpPr>
        <p:cxnSp>
          <p:nvCxnSpPr>
            <p:cNvPr id="90" name="Straight Connector 89">
              <a:extLst>
                <a:ext uri="{FF2B5EF4-FFF2-40B4-BE49-F238E27FC236}">
                  <a16:creationId xmlns:a16="http://schemas.microsoft.com/office/drawing/2014/main" id="{DE87DBD4-3F51-479C-A3F5-ADFF67BE5902}"/>
                </a:ext>
              </a:extLst>
            </p:cNvPr>
            <p:cNvCxnSpPr>
              <a:cxnSpLocks/>
            </p:cNvCxnSpPr>
            <p:nvPr/>
          </p:nvCxnSpPr>
          <p:spPr>
            <a:xfrm flipH="1">
              <a:off x="1121712" y="6049235"/>
              <a:ext cx="303515"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F8226F7E-D8ED-4A84-BAF5-E6673CAF6C59}"/>
                </a:ext>
              </a:extLst>
            </p:cNvPr>
            <p:cNvCxnSpPr>
              <a:cxnSpLocks/>
            </p:cNvCxnSpPr>
            <p:nvPr/>
          </p:nvCxnSpPr>
          <p:spPr>
            <a:xfrm>
              <a:off x="752517" y="4246980"/>
              <a:ext cx="0" cy="103818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6" name="Straight Arrow Connector 85">
              <a:extLst>
                <a:ext uri="{FF2B5EF4-FFF2-40B4-BE49-F238E27FC236}">
                  <a16:creationId xmlns:a16="http://schemas.microsoft.com/office/drawing/2014/main" id="{FC64F716-70FE-42B5-A144-7FAA61AA8323}"/>
                </a:ext>
              </a:extLst>
            </p:cNvPr>
            <p:cNvCxnSpPr>
              <a:cxnSpLocks/>
            </p:cNvCxnSpPr>
            <p:nvPr/>
          </p:nvCxnSpPr>
          <p:spPr>
            <a:xfrm>
              <a:off x="752517" y="2743200"/>
              <a:ext cx="0" cy="103818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57" name="Straight Arrow Connector 256">
              <a:extLst>
                <a:ext uri="{FF2B5EF4-FFF2-40B4-BE49-F238E27FC236}">
                  <a16:creationId xmlns:a16="http://schemas.microsoft.com/office/drawing/2014/main" id="{A355CC6A-0BCD-4985-9616-AFF37A682B1D}"/>
                </a:ext>
              </a:extLst>
            </p:cNvPr>
            <p:cNvCxnSpPr>
              <a:cxnSpLocks/>
            </p:cNvCxnSpPr>
            <p:nvPr/>
          </p:nvCxnSpPr>
          <p:spPr>
            <a:xfrm flipV="1">
              <a:off x="6106648" y="5097158"/>
              <a:ext cx="673409" cy="601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54" name="Straight Arrow Connector 253">
              <a:extLst>
                <a:ext uri="{FF2B5EF4-FFF2-40B4-BE49-F238E27FC236}">
                  <a16:creationId xmlns:a16="http://schemas.microsoft.com/office/drawing/2014/main" id="{645FCC0D-0EE5-46A4-8F5F-1603ECC9D3CC}"/>
                </a:ext>
              </a:extLst>
            </p:cNvPr>
            <p:cNvCxnSpPr>
              <a:cxnSpLocks/>
              <a:endCxn id="118" idx="1"/>
            </p:cNvCxnSpPr>
            <p:nvPr/>
          </p:nvCxnSpPr>
          <p:spPr>
            <a:xfrm>
              <a:off x="3802546" y="5152110"/>
              <a:ext cx="493178" cy="73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6" name="Straight Connector 245">
              <a:extLst>
                <a:ext uri="{FF2B5EF4-FFF2-40B4-BE49-F238E27FC236}">
                  <a16:creationId xmlns:a16="http://schemas.microsoft.com/office/drawing/2014/main" id="{228E99E5-8D38-4C2B-B829-22D87A42AE40}"/>
                </a:ext>
              </a:extLst>
            </p:cNvPr>
            <p:cNvCxnSpPr>
              <a:cxnSpLocks/>
            </p:cNvCxnSpPr>
            <p:nvPr/>
          </p:nvCxnSpPr>
          <p:spPr>
            <a:xfrm>
              <a:off x="10567924" y="5671744"/>
              <a:ext cx="0" cy="264765"/>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1" name="Straight Connector 250">
              <a:extLst>
                <a:ext uri="{FF2B5EF4-FFF2-40B4-BE49-F238E27FC236}">
                  <a16:creationId xmlns:a16="http://schemas.microsoft.com/office/drawing/2014/main" id="{AA57701D-A1F3-4893-8403-BE7E3573A63D}"/>
                </a:ext>
              </a:extLst>
            </p:cNvPr>
            <p:cNvCxnSpPr>
              <a:cxnSpLocks/>
            </p:cNvCxnSpPr>
            <p:nvPr/>
          </p:nvCxnSpPr>
          <p:spPr>
            <a:xfrm>
              <a:off x="5616300" y="5696114"/>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3" name="Straight Arrow Connector 52">
              <a:extLst>
                <a:ext uri="{FF2B5EF4-FFF2-40B4-BE49-F238E27FC236}">
                  <a16:creationId xmlns:a16="http://schemas.microsoft.com/office/drawing/2014/main" id="{F67F1925-45F5-263A-8863-F5C5EB78F09B}"/>
                </a:ext>
              </a:extLst>
            </p:cNvPr>
            <p:cNvCxnSpPr>
              <a:cxnSpLocks/>
            </p:cNvCxnSpPr>
            <p:nvPr/>
          </p:nvCxnSpPr>
          <p:spPr>
            <a:xfrm flipH="1" flipV="1">
              <a:off x="2223984" y="3282925"/>
              <a:ext cx="416706" cy="8281"/>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a:extLst>
                <a:ext uri="{FF2B5EF4-FFF2-40B4-BE49-F238E27FC236}">
                  <a16:creationId xmlns:a16="http://schemas.microsoft.com/office/drawing/2014/main" id="{62E2570C-1438-67E3-77A9-F24AB487505C}"/>
                </a:ext>
              </a:extLst>
            </p:cNvPr>
            <p:cNvCxnSpPr>
              <a:cxnSpLocks/>
            </p:cNvCxnSpPr>
            <p:nvPr/>
          </p:nvCxnSpPr>
          <p:spPr>
            <a:xfrm flipH="1">
              <a:off x="10646325" y="3266695"/>
              <a:ext cx="322669" cy="823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5" name="Straight Arrow Connector 14">
              <a:extLst>
                <a:ext uri="{FF2B5EF4-FFF2-40B4-BE49-F238E27FC236}">
                  <a16:creationId xmlns:a16="http://schemas.microsoft.com/office/drawing/2014/main" id="{49DE5122-11AA-2D19-0467-046A959CC1EF}"/>
                </a:ext>
              </a:extLst>
            </p:cNvPr>
            <p:cNvCxnSpPr>
              <a:cxnSpLocks/>
            </p:cNvCxnSpPr>
            <p:nvPr/>
          </p:nvCxnSpPr>
          <p:spPr>
            <a:xfrm flipH="1">
              <a:off x="7571302" y="3293892"/>
              <a:ext cx="26010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21" name="Straight Arrow Connector 220">
              <a:extLst>
                <a:ext uri="{FF2B5EF4-FFF2-40B4-BE49-F238E27FC236}">
                  <a16:creationId xmlns:a16="http://schemas.microsoft.com/office/drawing/2014/main" id="{0D5EEFFD-32C3-4404-915D-5E15B3026A52}"/>
                </a:ext>
              </a:extLst>
            </p:cNvPr>
            <p:cNvCxnSpPr>
              <a:cxnSpLocks/>
              <a:endCxn id="159" idx="1"/>
            </p:cNvCxnSpPr>
            <p:nvPr/>
          </p:nvCxnSpPr>
          <p:spPr>
            <a:xfrm>
              <a:off x="5290695" y="1260893"/>
              <a:ext cx="274179" cy="63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35" name="Straight Arrow Connector 134">
              <a:extLst>
                <a:ext uri="{FF2B5EF4-FFF2-40B4-BE49-F238E27FC236}">
                  <a16:creationId xmlns:a16="http://schemas.microsoft.com/office/drawing/2014/main" id="{890A4C42-1628-4542-B33A-8DFC9C4EAF95}"/>
                </a:ext>
              </a:extLst>
            </p:cNvPr>
            <p:cNvCxnSpPr>
              <a:cxnSpLocks/>
              <a:endCxn id="9" idx="1"/>
            </p:cNvCxnSpPr>
            <p:nvPr/>
          </p:nvCxnSpPr>
          <p:spPr>
            <a:xfrm>
              <a:off x="3927363" y="1260893"/>
              <a:ext cx="31327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34" name="Straight Connector 233">
              <a:extLst>
                <a:ext uri="{FF2B5EF4-FFF2-40B4-BE49-F238E27FC236}">
                  <a16:creationId xmlns:a16="http://schemas.microsoft.com/office/drawing/2014/main" id="{957EEEA0-8C8B-4AD7-AB60-FE8C308A9072}"/>
                </a:ext>
              </a:extLst>
            </p:cNvPr>
            <p:cNvCxnSpPr>
              <a:cxnSpLocks/>
            </p:cNvCxnSpPr>
            <p:nvPr/>
          </p:nvCxnSpPr>
          <p:spPr>
            <a:xfrm>
              <a:off x="4853485" y="1934421"/>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Oval 3">
              <a:extLst>
                <a:ext uri="{FF2B5EF4-FFF2-40B4-BE49-F238E27FC236}">
                  <a16:creationId xmlns:a16="http://schemas.microsoft.com/office/drawing/2014/main" id="{82064016-D7FC-EC63-4639-DC79F4CE8C0E}"/>
                </a:ext>
              </a:extLst>
            </p:cNvPr>
            <p:cNvSpPr/>
            <p:nvPr/>
          </p:nvSpPr>
          <p:spPr>
            <a:xfrm>
              <a:off x="36412" y="726758"/>
              <a:ext cx="1528169" cy="130167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1224" b="1" dirty="0">
                  <a:solidFill>
                    <a:srgbClr val="2F286C"/>
                  </a:solidFill>
                  <a:latin typeface="Arial" panose="020B0604020202020204" pitchFamily="34" charset="0"/>
                  <a:cs typeface="Arial" panose="020B0604020202020204" pitchFamily="34" charset="0"/>
                </a:rPr>
                <a:t>Applicant visit JSP and undertakes eligibility calculation </a:t>
              </a:r>
              <a:endParaRPr lang="en-US" altLang="en-IN" sz="1224" b="1" dirty="0">
                <a:solidFill>
                  <a:srgbClr val="2F286C"/>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EFE0B923-6F3F-55B8-7928-A7CCCD190BBE}"/>
                </a:ext>
              </a:extLst>
            </p:cNvPr>
            <p:cNvSpPr/>
            <p:nvPr/>
          </p:nvSpPr>
          <p:spPr>
            <a:xfrm>
              <a:off x="4240634" y="589025"/>
              <a:ext cx="1044000" cy="134373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Identity Verification (Aadhaar Validation)</a:t>
              </a:r>
              <a:endParaRPr lang="en-IN" sz="1224" b="1" dirty="0">
                <a:latin typeface="Arial" panose="020B0604020202020204" pitchFamily="34" charset="0"/>
                <a:cs typeface="Arial" panose="020B0604020202020204" pitchFamily="34" charset="0"/>
              </a:endParaRPr>
            </a:p>
          </p:txBody>
        </p:sp>
        <p:cxnSp>
          <p:nvCxnSpPr>
            <p:cNvPr id="12" name="Straight Arrow Connector 11">
              <a:extLst>
                <a:ext uri="{FF2B5EF4-FFF2-40B4-BE49-F238E27FC236}">
                  <a16:creationId xmlns:a16="http://schemas.microsoft.com/office/drawing/2014/main" id="{4B1AC38F-4B9A-C0EB-B46C-7F5FB3728DE6}"/>
                </a:ext>
              </a:extLst>
            </p:cNvPr>
            <p:cNvCxnSpPr>
              <a:cxnSpLocks/>
            </p:cNvCxnSpPr>
            <p:nvPr/>
          </p:nvCxnSpPr>
          <p:spPr>
            <a:xfrm flipV="1">
              <a:off x="1572351" y="1297658"/>
              <a:ext cx="264700" cy="826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2" name="Rectangle 21">
              <a:extLst>
                <a:ext uri="{FF2B5EF4-FFF2-40B4-BE49-F238E27FC236}">
                  <a16:creationId xmlns:a16="http://schemas.microsoft.com/office/drawing/2014/main" id="{B34A3BCF-76DF-D343-958A-39284FFA92B8}"/>
                </a:ext>
              </a:extLst>
            </p:cNvPr>
            <p:cNvSpPr/>
            <p:nvPr/>
          </p:nvSpPr>
          <p:spPr>
            <a:xfrm>
              <a:off x="9530325" y="2647814"/>
              <a:ext cx="1116000" cy="1265519"/>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Financial Details (Income, Asset &amp;  Liability details)</a:t>
              </a:r>
              <a:endParaRPr lang="en-IN" sz="1224" b="1" dirty="0">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EDC631C9-E26C-9BBA-F60C-A89A849B8451}"/>
                </a:ext>
              </a:extLst>
            </p:cNvPr>
            <p:cNvSpPr/>
            <p:nvPr/>
          </p:nvSpPr>
          <p:spPr>
            <a:xfrm>
              <a:off x="7806196" y="2646267"/>
              <a:ext cx="1370515" cy="125732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 Commodity Details (all available details fetched  from eNWR, price fetched from </a:t>
              </a:r>
              <a:r>
                <a:rPr lang="en-US" sz="1122" b="1" dirty="0">
                  <a:latin typeface="Arial" panose="020B0604020202020204" pitchFamily="34" charset="0"/>
                  <a:cs typeface="Arial" panose="020B0604020202020204" pitchFamily="34" charset="0"/>
                </a:rPr>
                <a:t>AGMARKNET</a:t>
              </a:r>
              <a:r>
                <a:rPr lang="en-US" sz="1224" b="1" dirty="0">
                  <a:latin typeface="Arial" panose="020B0604020202020204" pitchFamily="34" charset="0"/>
                  <a:cs typeface="Arial" panose="020B0604020202020204" pitchFamily="34" charset="0"/>
                </a:rPr>
                <a:t>) </a:t>
              </a:r>
              <a:endParaRPr lang="en-IN" sz="1224" b="1" dirty="0">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791E6A73-AF8E-5BA2-4ADD-2D4C59794E4E}"/>
                </a:ext>
              </a:extLst>
            </p:cNvPr>
            <p:cNvSpPr/>
            <p:nvPr/>
          </p:nvSpPr>
          <p:spPr>
            <a:xfrm>
              <a:off x="1729385" y="4499250"/>
              <a:ext cx="1980000" cy="1366187"/>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solidFill>
                    <a:schemeClr val="bg1">
                      <a:lumMod val="95000"/>
                    </a:schemeClr>
                  </a:solidFill>
                  <a:latin typeface="Arial" panose="020B0604020202020204" pitchFamily="34" charset="0"/>
                  <a:cs typeface="Arial" panose="020B0604020202020204" pitchFamily="34" charset="0"/>
                </a:rPr>
                <a:t> Bank will do pre-sanction survey / due diligence/ documentation and process the loan in Bank’s system </a:t>
              </a:r>
            </a:p>
            <a:p>
              <a:pPr algn="ctr"/>
              <a:r>
                <a:rPr lang="en-US" sz="1224" b="1" dirty="0">
                  <a:solidFill>
                    <a:schemeClr val="bg1">
                      <a:lumMod val="95000"/>
                    </a:schemeClr>
                  </a:solidFill>
                  <a:latin typeface="Arial" panose="020B0604020202020204" pitchFamily="34" charset="0"/>
                  <a:cs typeface="Arial" panose="020B0604020202020204" pitchFamily="34" charset="0"/>
                </a:rPr>
                <a:t>(if found eligible)</a:t>
              </a:r>
              <a:endParaRPr lang="en-IN" sz="1224" b="1" dirty="0">
                <a:solidFill>
                  <a:schemeClr val="bg1">
                    <a:lumMod val="95000"/>
                  </a:schemeClr>
                </a:solidFill>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4251BD8E-FAE1-F1F9-E6CB-B735FC1B2E96}"/>
                </a:ext>
              </a:extLst>
            </p:cNvPr>
            <p:cNvSpPr/>
            <p:nvPr/>
          </p:nvSpPr>
          <p:spPr>
            <a:xfrm>
              <a:off x="9288117" y="4548987"/>
              <a:ext cx="1980000" cy="120624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solidFill>
                    <a:schemeClr val="bg1">
                      <a:lumMod val="95000"/>
                    </a:schemeClr>
                  </a:solidFill>
                  <a:latin typeface="Arial" panose="020B0604020202020204" pitchFamily="34" charset="0"/>
                  <a:cs typeface="Arial" panose="020B0604020202020204" pitchFamily="34" charset="0"/>
                </a:rPr>
                <a:t> </a:t>
              </a:r>
              <a:r>
                <a:rPr lang="en-IN" sz="1224" b="1" dirty="0">
                  <a:solidFill>
                    <a:schemeClr val="bg1">
                      <a:lumMod val="95000"/>
                    </a:schemeClr>
                  </a:solidFill>
                  <a:latin typeface="Arial" panose="020B0604020202020204" pitchFamily="34" charset="0"/>
                  <a:cs typeface="Arial" panose="020B0604020202020204" pitchFamily="34" charset="0"/>
                </a:rPr>
                <a:t>Loan account will be opened in Banks system and information will be passed to JanSamarth in Reverse API for MIS</a:t>
              </a:r>
            </a:p>
            <a:p>
              <a:pPr algn="ctr"/>
              <a:endParaRPr lang="en-IN" sz="1224" b="1" dirty="0">
                <a:solidFill>
                  <a:schemeClr val="bg1">
                    <a:lumMod val="95000"/>
                  </a:schemeClr>
                </a:solidFill>
                <a:latin typeface="Arial" panose="020B0604020202020204" pitchFamily="34" charset="0"/>
                <a:cs typeface="Arial" panose="020B0604020202020204" pitchFamily="34" charset="0"/>
              </a:endParaRPr>
            </a:p>
          </p:txBody>
        </p:sp>
        <p:cxnSp>
          <p:nvCxnSpPr>
            <p:cNvPr id="34" name="Straight Arrow Connector 33">
              <a:extLst>
                <a:ext uri="{FF2B5EF4-FFF2-40B4-BE49-F238E27FC236}">
                  <a16:creationId xmlns:a16="http://schemas.microsoft.com/office/drawing/2014/main" id="{52D5E0FE-625B-55C9-EE14-D0DD6366B908}"/>
                </a:ext>
              </a:extLst>
            </p:cNvPr>
            <p:cNvCxnSpPr>
              <a:cxnSpLocks/>
            </p:cNvCxnSpPr>
            <p:nvPr/>
          </p:nvCxnSpPr>
          <p:spPr>
            <a:xfrm flipV="1">
              <a:off x="10179929" y="1334066"/>
              <a:ext cx="253523" cy="180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9" name="Straight Arrow Connector 38">
              <a:extLst>
                <a:ext uri="{FF2B5EF4-FFF2-40B4-BE49-F238E27FC236}">
                  <a16:creationId xmlns:a16="http://schemas.microsoft.com/office/drawing/2014/main" id="{64A58D33-CF86-6D6B-7BE8-1B595AE18815}"/>
                </a:ext>
              </a:extLst>
            </p:cNvPr>
            <p:cNvCxnSpPr>
              <a:cxnSpLocks/>
            </p:cNvCxnSpPr>
            <p:nvPr/>
          </p:nvCxnSpPr>
          <p:spPr>
            <a:xfrm>
              <a:off x="11287167" y="1290983"/>
              <a:ext cx="0" cy="134866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51" name="Straight Arrow Connector 50">
              <a:extLst>
                <a:ext uri="{FF2B5EF4-FFF2-40B4-BE49-F238E27FC236}">
                  <a16:creationId xmlns:a16="http://schemas.microsoft.com/office/drawing/2014/main" id="{42AF6E06-549D-B671-51F8-1CBE3CEA24FD}"/>
                </a:ext>
              </a:extLst>
            </p:cNvPr>
            <p:cNvCxnSpPr>
              <a:cxnSpLocks/>
            </p:cNvCxnSpPr>
            <p:nvPr/>
          </p:nvCxnSpPr>
          <p:spPr>
            <a:xfrm flipH="1">
              <a:off x="3802546" y="3286777"/>
              <a:ext cx="288672" cy="9895"/>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59" name="Straight Arrow Connector 58">
              <a:extLst>
                <a:ext uri="{FF2B5EF4-FFF2-40B4-BE49-F238E27FC236}">
                  <a16:creationId xmlns:a16="http://schemas.microsoft.com/office/drawing/2014/main" id="{23BF2AC3-C60C-665C-7332-6D478D70ED29}"/>
                </a:ext>
              </a:extLst>
            </p:cNvPr>
            <p:cNvCxnSpPr>
              <a:cxnSpLocks/>
              <a:stCxn id="114" idx="3"/>
            </p:cNvCxnSpPr>
            <p:nvPr/>
          </p:nvCxnSpPr>
          <p:spPr>
            <a:xfrm flipV="1">
              <a:off x="8783784" y="5161896"/>
              <a:ext cx="490920" cy="1290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77" name="TextBox 76">
              <a:extLst>
                <a:ext uri="{FF2B5EF4-FFF2-40B4-BE49-F238E27FC236}">
                  <a16:creationId xmlns:a16="http://schemas.microsoft.com/office/drawing/2014/main" id="{2DA9C003-849E-F862-79AB-41489C199343}"/>
                </a:ext>
              </a:extLst>
            </p:cNvPr>
            <p:cNvSpPr txBox="1"/>
            <p:nvPr/>
          </p:nvSpPr>
          <p:spPr>
            <a:xfrm>
              <a:off x="10214092" y="5934467"/>
              <a:ext cx="707664"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14</a:t>
              </a:r>
            </a:p>
          </p:txBody>
        </p:sp>
        <p:sp>
          <p:nvSpPr>
            <p:cNvPr id="41" name="Rectangle 40">
              <a:extLst>
                <a:ext uri="{FF2B5EF4-FFF2-40B4-BE49-F238E27FC236}">
                  <a16:creationId xmlns:a16="http://schemas.microsoft.com/office/drawing/2014/main" id="{BA32D685-EEAD-4C35-8BF4-F3AAA48357B1}"/>
                </a:ext>
              </a:extLst>
            </p:cNvPr>
            <p:cNvSpPr/>
            <p:nvPr/>
          </p:nvSpPr>
          <p:spPr>
            <a:xfrm>
              <a:off x="3011016" y="569284"/>
              <a:ext cx="1044000" cy="1361393"/>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 Deposit Account &amp; mobile no. verification with Repository </a:t>
              </a:r>
              <a:endParaRPr lang="en-IN" sz="1224" b="1" dirty="0">
                <a:latin typeface="Arial" panose="020B0604020202020204" pitchFamily="34" charset="0"/>
                <a:cs typeface="Arial" panose="020B0604020202020204" pitchFamily="34" charset="0"/>
              </a:endParaRPr>
            </a:p>
          </p:txBody>
        </p:sp>
        <p:sp>
          <p:nvSpPr>
            <p:cNvPr id="114" name="Rectangle 113">
              <a:extLst>
                <a:ext uri="{FF2B5EF4-FFF2-40B4-BE49-F238E27FC236}">
                  <a16:creationId xmlns:a16="http://schemas.microsoft.com/office/drawing/2014/main" id="{169C96F8-9316-40B6-88DC-9063E3B21EC4}"/>
                </a:ext>
              </a:extLst>
            </p:cNvPr>
            <p:cNvSpPr/>
            <p:nvPr/>
          </p:nvSpPr>
          <p:spPr>
            <a:xfrm>
              <a:off x="6803784" y="4571675"/>
              <a:ext cx="1980000" cy="1206246"/>
            </a:xfrm>
            <a:prstGeom prst="rect">
              <a:avLst/>
            </a:prstGeom>
            <a:solidFill>
              <a:schemeClr val="accent2">
                <a:lumMod val="75000"/>
              </a:schemeClr>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solidFill>
                    <a:schemeClr val="bg1">
                      <a:lumMod val="95000"/>
                    </a:schemeClr>
                  </a:solidFill>
                  <a:latin typeface="Arial" panose="020B0604020202020204" pitchFamily="34" charset="0"/>
                  <a:cs typeface="Arial" panose="020B0604020202020204" pitchFamily="34" charset="0"/>
                </a:rPr>
                <a:t>Information of pledge creation/ removal of temp. blocking passed to bank </a:t>
              </a:r>
              <a:endParaRPr lang="en-IN" sz="1224" b="1" dirty="0">
                <a:solidFill>
                  <a:schemeClr val="bg1">
                    <a:lumMod val="95000"/>
                  </a:schemeClr>
                </a:solidFill>
                <a:latin typeface="Arial" panose="020B0604020202020204" pitchFamily="34" charset="0"/>
                <a:cs typeface="Arial" panose="020B0604020202020204" pitchFamily="34" charset="0"/>
              </a:endParaRPr>
            </a:p>
            <a:p>
              <a:pPr algn="ctr"/>
              <a:endParaRPr lang="en-IN" sz="1224" b="1" dirty="0">
                <a:solidFill>
                  <a:schemeClr val="bg1">
                    <a:lumMod val="95000"/>
                  </a:schemeClr>
                </a:solidFill>
                <a:latin typeface="Arial" panose="020B0604020202020204" pitchFamily="34" charset="0"/>
                <a:cs typeface="Arial" panose="020B0604020202020204" pitchFamily="34" charset="0"/>
              </a:endParaRPr>
            </a:p>
          </p:txBody>
        </p:sp>
        <p:sp>
          <p:nvSpPr>
            <p:cNvPr id="118" name="Rectangle 117">
              <a:extLst>
                <a:ext uri="{FF2B5EF4-FFF2-40B4-BE49-F238E27FC236}">
                  <a16:creationId xmlns:a16="http://schemas.microsoft.com/office/drawing/2014/main" id="{B87E0B58-B419-4E9B-90D9-B6A784FD0899}"/>
                </a:ext>
              </a:extLst>
            </p:cNvPr>
            <p:cNvSpPr/>
            <p:nvPr/>
          </p:nvSpPr>
          <p:spPr>
            <a:xfrm>
              <a:off x="4295724" y="4549725"/>
              <a:ext cx="1980000" cy="1206246"/>
            </a:xfrm>
            <a:prstGeom prst="rect">
              <a:avLst/>
            </a:prstGeom>
            <a:solidFill>
              <a:schemeClr val="accent2">
                <a:lumMod val="75000"/>
              </a:schemeClr>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solidFill>
                    <a:schemeClr val="bg1">
                      <a:lumMod val="95000"/>
                    </a:schemeClr>
                  </a:solidFill>
                  <a:latin typeface="Arial" panose="020B0604020202020204" pitchFamily="34" charset="0"/>
                  <a:cs typeface="Arial" panose="020B0604020202020204" pitchFamily="34" charset="0"/>
                </a:rPr>
                <a:t>Information of sanction/rejection passed to JanSamarth for creation / removal of temp. blocking</a:t>
              </a:r>
              <a:endParaRPr lang="en-IN" sz="1224" b="1" dirty="0">
                <a:solidFill>
                  <a:schemeClr val="bg1">
                    <a:lumMod val="95000"/>
                  </a:schemeClr>
                </a:solidFill>
                <a:latin typeface="Arial" panose="020B0604020202020204" pitchFamily="34" charset="0"/>
                <a:cs typeface="Arial" panose="020B0604020202020204" pitchFamily="34" charset="0"/>
              </a:endParaRPr>
            </a:p>
            <a:p>
              <a:pPr algn="ctr"/>
              <a:endParaRPr lang="en-IN" sz="1224" b="1" dirty="0">
                <a:solidFill>
                  <a:schemeClr val="bg1">
                    <a:lumMod val="95000"/>
                  </a:schemeClr>
                </a:solidFill>
                <a:latin typeface="Arial" panose="020B0604020202020204" pitchFamily="34" charset="0"/>
                <a:cs typeface="Arial" panose="020B0604020202020204" pitchFamily="34" charset="0"/>
              </a:endParaRPr>
            </a:p>
          </p:txBody>
        </p:sp>
        <p:sp>
          <p:nvSpPr>
            <p:cNvPr id="121" name="Diamond 120">
              <a:extLst>
                <a:ext uri="{FF2B5EF4-FFF2-40B4-BE49-F238E27FC236}">
                  <a16:creationId xmlns:a16="http://schemas.microsoft.com/office/drawing/2014/main" id="{FE6D785E-E701-418D-BDDF-1CE91CF12108}"/>
                </a:ext>
              </a:extLst>
            </p:cNvPr>
            <p:cNvSpPr/>
            <p:nvPr/>
          </p:nvSpPr>
          <p:spPr>
            <a:xfrm>
              <a:off x="-26903" y="3781387"/>
              <a:ext cx="1552720" cy="939540"/>
            </a:xfrm>
            <a:prstGeom prst="diamond">
              <a:avLst/>
            </a:prstGeom>
            <a:solidFill>
              <a:schemeClr val="accent2">
                <a:lumMod val="75000"/>
              </a:schemeClr>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071" b="1" dirty="0">
                  <a:solidFill>
                    <a:srgbClr val="002060"/>
                  </a:solidFill>
                  <a:latin typeface="Arial" panose="020B0604020202020204" pitchFamily="34" charset="0"/>
                  <a:cs typeface="Arial" panose="020B0604020202020204" pitchFamily="34" charset="0"/>
                </a:rPr>
                <a:t> Temp. Blocking of selected e-NWR</a:t>
              </a:r>
              <a:endParaRPr lang="en-IN" sz="1071" b="1" dirty="0">
                <a:solidFill>
                  <a:srgbClr val="002060"/>
                </a:solidFill>
                <a:latin typeface="Arial" panose="020B0604020202020204" pitchFamily="34" charset="0"/>
                <a:cs typeface="Arial" panose="020B0604020202020204" pitchFamily="34" charset="0"/>
              </a:endParaRPr>
            </a:p>
          </p:txBody>
        </p:sp>
        <p:sp>
          <p:nvSpPr>
            <p:cNvPr id="155" name="TextBox 154">
              <a:extLst>
                <a:ext uri="{FF2B5EF4-FFF2-40B4-BE49-F238E27FC236}">
                  <a16:creationId xmlns:a16="http://schemas.microsoft.com/office/drawing/2014/main" id="{275041A3-9C96-4A87-94CA-989B37284E0D}"/>
                </a:ext>
              </a:extLst>
            </p:cNvPr>
            <p:cNvSpPr txBox="1"/>
            <p:nvPr/>
          </p:nvSpPr>
          <p:spPr>
            <a:xfrm rot="5400000">
              <a:off x="2343038" y="3384262"/>
              <a:ext cx="361535" cy="615857"/>
            </a:xfrm>
            <a:prstGeom prst="rect">
              <a:avLst/>
            </a:prstGeom>
            <a:noFill/>
          </p:spPr>
          <p:txBody>
            <a:bodyPr vert="vert270" wrap="square" rtlCol="0">
              <a:spAutoFit/>
            </a:bodyPr>
            <a:lstStyle/>
            <a:p>
              <a:r>
                <a:rPr lang="en-US" sz="1020" b="1" dirty="0">
                  <a:solidFill>
                    <a:srgbClr val="00B050"/>
                  </a:solidFill>
                  <a:cs typeface="Arial" panose="020B0604020202020204" pitchFamily="34" charset="0"/>
                </a:rPr>
                <a:t>Success</a:t>
              </a:r>
            </a:p>
          </p:txBody>
        </p:sp>
        <p:cxnSp>
          <p:nvCxnSpPr>
            <p:cNvPr id="220" name="Straight Arrow Connector 219">
              <a:extLst>
                <a:ext uri="{FF2B5EF4-FFF2-40B4-BE49-F238E27FC236}">
                  <a16:creationId xmlns:a16="http://schemas.microsoft.com/office/drawing/2014/main" id="{88BB0131-E856-4152-9BE8-33A6D85E9912}"/>
                </a:ext>
              </a:extLst>
            </p:cNvPr>
            <p:cNvCxnSpPr>
              <a:cxnSpLocks/>
            </p:cNvCxnSpPr>
            <p:nvPr/>
          </p:nvCxnSpPr>
          <p:spPr>
            <a:xfrm>
              <a:off x="8297336" y="1301792"/>
              <a:ext cx="36045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73" name="TextBox 72">
              <a:extLst>
                <a:ext uri="{FF2B5EF4-FFF2-40B4-BE49-F238E27FC236}">
                  <a16:creationId xmlns:a16="http://schemas.microsoft.com/office/drawing/2014/main" id="{A68E4402-83E6-2FC6-F7D7-5E89998F1140}"/>
                </a:ext>
              </a:extLst>
            </p:cNvPr>
            <p:cNvSpPr txBox="1"/>
            <p:nvPr/>
          </p:nvSpPr>
          <p:spPr>
            <a:xfrm>
              <a:off x="4600676" y="2269419"/>
              <a:ext cx="56528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2</a:t>
              </a:r>
            </a:p>
          </p:txBody>
        </p:sp>
        <p:cxnSp>
          <p:nvCxnSpPr>
            <p:cNvPr id="242" name="Straight Connector 241">
              <a:extLst>
                <a:ext uri="{FF2B5EF4-FFF2-40B4-BE49-F238E27FC236}">
                  <a16:creationId xmlns:a16="http://schemas.microsoft.com/office/drawing/2014/main" id="{FD0AF8D2-85A8-4406-B540-B47E20336D82}"/>
                </a:ext>
              </a:extLst>
            </p:cNvPr>
            <p:cNvCxnSpPr>
              <a:cxnSpLocks/>
            </p:cNvCxnSpPr>
            <p:nvPr/>
          </p:nvCxnSpPr>
          <p:spPr>
            <a:xfrm>
              <a:off x="6055415" y="1934421"/>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3" name="Straight Connector 242">
              <a:extLst>
                <a:ext uri="{FF2B5EF4-FFF2-40B4-BE49-F238E27FC236}">
                  <a16:creationId xmlns:a16="http://schemas.microsoft.com/office/drawing/2014/main" id="{36E56374-CAE0-45CE-ACEA-67BF1C56AEB0}"/>
                </a:ext>
              </a:extLst>
            </p:cNvPr>
            <p:cNvCxnSpPr>
              <a:cxnSpLocks/>
            </p:cNvCxnSpPr>
            <p:nvPr/>
          </p:nvCxnSpPr>
          <p:spPr>
            <a:xfrm>
              <a:off x="3683928" y="1919053"/>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4" name="Straight Connector 243">
              <a:extLst>
                <a:ext uri="{FF2B5EF4-FFF2-40B4-BE49-F238E27FC236}">
                  <a16:creationId xmlns:a16="http://schemas.microsoft.com/office/drawing/2014/main" id="{FA79BD34-636D-4A4F-9651-F7F5EFE23CD9}"/>
                </a:ext>
              </a:extLst>
            </p:cNvPr>
            <p:cNvCxnSpPr>
              <a:cxnSpLocks/>
            </p:cNvCxnSpPr>
            <p:nvPr/>
          </p:nvCxnSpPr>
          <p:spPr>
            <a:xfrm>
              <a:off x="9276377" y="1993891"/>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47" name="Straight Connector 246">
              <a:extLst>
                <a:ext uri="{FF2B5EF4-FFF2-40B4-BE49-F238E27FC236}">
                  <a16:creationId xmlns:a16="http://schemas.microsoft.com/office/drawing/2014/main" id="{3F9A5068-BF37-4431-A44A-BD1B1986EC50}"/>
                </a:ext>
              </a:extLst>
            </p:cNvPr>
            <p:cNvCxnSpPr>
              <a:cxnSpLocks/>
            </p:cNvCxnSpPr>
            <p:nvPr/>
          </p:nvCxnSpPr>
          <p:spPr>
            <a:xfrm>
              <a:off x="11094249" y="3865859"/>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0" name="Straight Connector 249">
              <a:extLst>
                <a:ext uri="{FF2B5EF4-FFF2-40B4-BE49-F238E27FC236}">
                  <a16:creationId xmlns:a16="http://schemas.microsoft.com/office/drawing/2014/main" id="{C54E4A95-E38C-48FF-A320-C557CDE9F184}"/>
                </a:ext>
              </a:extLst>
            </p:cNvPr>
            <p:cNvCxnSpPr>
              <a:cxnSpLocks/>
              <a:stCxn id="114" idx="2"/>
            </p:cNvCxnSpPr>
            <p:nvPr/>
          </p:nvCxnSpPr>
          <p:spPr>
            <a:xfrm flipH="1">
              <a:off x="7788742" y="5777921"/>
              <a:ext cx="5042" cy="262535"/>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8" name="TextBox 187">
              <a:extLst>
                <a:ext uri="{FF2B5EF4-FFF2-40B4-BE49-F238E27FC236}">
                  <a16:creationId xmlns:a16="http://schemas.microsoft.com/office/drawing/2014/main" id="{A19B72E9-D2D1-4F88-9A15-BAC188E5266E}"/>
                </a:ext>
              </a:extLst>
            </p:cNvPr>
            <p:cNvSpPr txBox="1"/>
            <p:nvPr/>
          </p:nvSpPr>
          <p:spPr>
            <a:xfrm>
              <a:off x="4981575" y="5910562"/>
              <a:ext cx="1351239"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11 &amp; API 12</a:t>
              </a:r>
            </a:p>
          </p:txBody>
        </p:sp>
        <p:sp>
          <p:nvSpPr>
            <p:cNvPr id="189" name="TextBox 188">
              <a:extLst>
                <a:ext uri="{FF2B5EF4-FFF2-40B4-BE49-F238E27FC236}">
                  <a16:creationId xmlns:a16="http://schemas.microsoft.com/office/drawing/2014/main" id="{1AB0EEE5-027F-44B1-A506-E08A42F63E93}"/>
                </a:ext>
              </a:extLst>
            </p:cNvPr>
            <p:cNvSpPr txBox="1"/>
            <p:nvPr/>
          </p:nvSpPr>
          <p:spPr>
            <a:xfrm>
              <a:off x="7642624" y="5940687"/>
              <a:ext cx="745116"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13</a:t>
              </a:r>
            </a:p>
          </p:txBody>
        </p:sp>
        <p:cxnSp>
          <p:nvCxnSpPr>
            <p:cNvPr id="253" name="Straight Connector 252">
              <a:extLst>
                <a:ext uri="{FF2B5EF4-FFF2-40B4-BE49-F238E27FC236}">
                  <a16:creationId xmlns:a16="http://schemas.microsoft.com/office/drawing/2014/main" id="{C64EEEB0-729D-4BE8-8BDD-0B92DAE1AEEC}"/>
                </a:ext>
              </a:extLst>
            </p:cNvPr>
            <p:cNvCxnSpPr>
              <a:cxnSpLocks/>
            </p:cNvCxnSpPr>
            <p:nvPr/>
          </p:nvCxnSpPr>
          <p:spPr>
            <a:xfrm flipH="1">
              <a:off x="1349767" y="6040456"/>
              <a:ext cx="176050" cy="186111"/>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4" name="TextBox 163">
              <a:extLst>
                <a:ext uri="{FF2B5EF4-FFF2-40B4-BE49-F238E27FC236}">
                  <a16:creationId xmlns:a16="http://schemas.microsoft.com/office/drawing/2014/main" id="{5DF220C4-703A-40F2-9E1D-DA466533DBF8}"/>
                </a:ext>
              </a:extLst>
            </p:cNvPr>
            <p:cNvSpPr txBox="1"/>
            <p:nvPr/>
          </p:nvSpPr>
          <p:spPr>
            <a:xfrm>
              <a:off x="5862533" y="4129794"/>
              <a:ext cx="64990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8</a:t>
              </a:r>
            </a:p>
          </p:txBody>
        </p:sp>
        <p:sp>
          <p:nvSpPr>
            <p:cNvPr id="76" name="TextBox 75">
              <a:extLst>
                <a:ext uri="{FF2B5EF4-FFF2-40B4-BE49-F238E27FC236}">
                  <a16:creationId xmlns:a16="http://schemas.microsoft.com/office/drawing/2014/main" id="{BFA78ADF-9FDF-3F91-A5C5-F5098FC8CDB9}"/>
                </a:ext>
              </a:extLst>
            </p:cNvPr>
            <p:cNvSpPr txBox="1"/>
            <p:nvPr/>
          </p:nvSpPr>
          <p:spPr>
            <a:xfrm>
              <a:off x="10905025" y="4182371"/>
              <a:ext cx="608767"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5</a:t>
              </a:r>
            </a:p>
          </p:txBody>
        </p:sp>
        <p:sp>
          <p:nvSpPr>
            <p:cNvPr id="165" name="TextBox 164">
              <a:extLst>
                <a:ext uri="{FF2B5EF4-FFF2-40B4-BE49-F238E27FC236}">
                  <a16:creationId xmlns:a16="http://schemas.microsoft.com/office/drawing/2014/main" id="{EC796F26-402B-4C3E-A7B8-AC63A7692E72}"/>
                </a:ext>
              </a:extLst>
            </p:cNvPr>
            <p:cNvSpPr txBox="1"/>
            <p:nvPr/>
          </p:nvSpPr>
          <p:spPr>
            <a:xfrm>
              <a:off x="9007300" y="2274491"/>
              <a:ext cx="615247"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4</a:t>
              </a:r>
            </a:p>
          </p:txBody>
        </p:sp>
        <p:sp>
          <p:nvSpPr>
            <p:cNvPr id="75" name="TextBox 74">
              <a:extLst>
                <a:ext uri="{FF2B5EF4-FFF2-40B4-BE49-F238E27FC236}">
                  <a16:creationId xmlns:a16="http://schemas.microsoft.com/office/drawing/2014/main" id="{0A29858E-F2C9-921D-4E28-6BBD4847C612}"/>
                </a:ext>
              </a:extLst>
            </p:cNvPr>
            <p:cNvSpPr txBox="1"/>
            <p:nvPr/>
          </p:nvSpPr>
          <p:spPr>
            <a:xfrm>
              <a:off x="3397126" y="2248607"/>
              <a:ext cx="617199"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1</a:t>
              </a:r>
            </a:p>
          </p:txBody>
        </p:sp>
        <p:sp>
          <p:nvSpPr>
            <p:cNvPr id="74" name="TextBox 73">
              <a:extLst>
                <a:ext uri="{FF2B5EF4-FFF2-40B4-BE49-F238E27FC236}">
                  <a16:creationId xmlns:a16="http://schemas.microsoft.com/office/drawing/2014/main" id="{E5C047A9-021B-DE74-1447-5381EEE35F45}"/>
                </a:ext>
              </a:extLst>
            </p:cNvPr>
            <p:cNvSpPr txBox="1"/>
            <p:nvPr/>
          </p:nvSpPr>
          <p:spPr>
            <a:xfrm>
              <a:off x="5833506" y="2279680"/>
              <a:ext cx="604868"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3</a:t>
              </a:r>
            </a:p>
          </p:txBody>
        </p:sp>
        <p:sp>
          <p:nvSpPr>
            <p:cNvPr id="159" name="Rectangle 158">
              <a:extLst>
                <a:ext uri="{FF2B5EF4-FFF2-40B4-BE49-F238E27FC236}">
                  <a16:creationId xmlns:a16="http://schemas.microsoft.com/office/drawing/2014/main" id="{69A8C4B0-30D7-46AF-8286-CDAE04C0383C}"/>
                </a:ext>
              </a:extLst>
            </p:cNvPr>
            <p:cNvSpPr/>
            <p:nvPr/>
          </p:nvSpPr>
          <p:spPr>
            <a:xfrm>
              <a:off x="5564874" y="588401"/>
              <a:ext cx="1044000" cy="134625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 PAN Verification/ Form 60 generation</a:t>
              </a:r>
              <a:endParaRPr lang="en-IN" sz="1224" b="1"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EC4485F2-C485-22A5-42E4-914D698B1352}"/>
                </a:ext>
              </a:extLst>
            </p:cNvPr>
            <p:cNvSpPr/>
            <p:nvPr/>
          </p:nvSpPr>
          <p:spPr>
            <a:xfrm>
              <a:off x="8657787" y="591765"/>
              <a:ext cx="1511314" cy="143148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 List of active  </a:t>
              </a:r>
              <a:r>
                <a:rPr lang="en-US" sz="1224" b="1" dirty="0" err="1">
                  <a:latin typeface="Arial" panose="020B0604020202020204" pitchFamily="34" charset="0"/>
                  <a:cs typeface="Arial" panose="020B0604020202020204" pitchFamily="34" charset="0"/>
                </a:rPr>
                <a:t>eNWRs</a:t>
              </a:r>
              <a:r>
                <a:rPr lang="en-US" sz="1224" b="1" dirty="0">
                  <a:latin typeface="Arial" panose="020B0604020202020204" pitchFamily="34" charset="0"/>
                  <a:cs typeface="Arial" panose="020B0604020202020204" pitchFamily="34" charset="0"/>
                </a:rPr>
                <a:t> (free from all encumbrance)  fetched (Applicant selects the eNWR to be financed)</a:t>
              </a:r>
              <a:endParaRPr lang="en-IN" sz="1224" b="1"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6148A593-5B7A-1088-6C3D-EFDBB1CE7584}"/>
                </a:ext>
              </a:extLst>
            </p:cNvPr>
            <p:cNvSpPr/>
            <p:nvPr/>
          </p:nvSpPr>
          <p:spPr>
            <a:xfrm>
              <a:off x="10437635" y="584653"/>
              <a:ext cx="1282728" cy="1443782"/>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Personal &amp; other details  filled in by the applicant</a:t>
              </a:r>
              <a:endParaRPr lang="en-IN" sz="1224" b="1" dirty="0">
                <a:latin typeface="Arial" panose="020B0604020202020204" pitchFamily="34" charset="0"/>
                <a:cs typeface="Arial" panose="020B0604020202020204" pitchFamily="34" charset="0"/>
              </a:endParaRPr>
            </a:p>
          </p:txBody>
        </p:sp>
        <p:sp>
          <p:nvSpPr>
            <p:cNvPr id="130" name="Rectangle 129">
              <a:extLst>
                <a:ext uri="{FF2B5EF4-FFF2-40B4-BE49-F238E27FC236}">
                  <a16:creationId xmlns:a16="http://schemas.microsoft.com/office/drawing/2014/main" id="{8E518379-259F-41DC-8D13-265DE1F2720D}"/>
                </a:ext>
              </a:extLst>
            </p:cNvPr>
            <p:cNvSpPr/>
            <p:nvPr/>
          </p:nvSpPr>
          <p:spPr>
            <a:xfrm>
              <a:off x="1817143" y="589025"/>
              <a:ext cx="1044000" cy="1343736"/>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IN" sz="1224" b="1" dirty="0">
                  <a:latin typeface="Arial" panose="020B0604020202020204" pitchFamily="34" charset="0"/>
                  <a:cs typeface="Arial" panose="020B0604020202020204" pitchFamily="34" charset="0"/>
                </a:rPr>
                <a:t>Registers using mobile no. and OTP verification </a:t>
              </a:r>
            </a:p>
          </p:txBody>
        </p:sp>
        <p:sp>
          <p:nvSpPr>
            <p:cNvPr id="29" name="Rectangle 28">
              <a:extLst>
                <a:ext uri="{FF2B5EF4-FFF2-40B4-BE49-F238E27FC236}">
                  <a16:creationId xmlns:a16="http://schemas.microsoft.com/office/drawing/2014/main" id="{F7A8232A-7562-1CF6-1603-3392EC60F8C9}"/>
                </a:ext>
              </a:extLst>
            </p:cNvPr>
            <p:cNvSpPr/>
            <p:nvPr/>
          </p:nvSpPr>
          <p:spPr>
            <a:xfrm>
              <a:off x="193848" y="2640273"/>
              <a:ext cx="882376" cy="650933"/>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Branch Selection</a:t>
              </a:r>
              <a:endParaRPr lang="en-IN" sz="1224" b="1" dirty="0">
                <a:latin typeface="Arial" panose="020B0604020202020204" pitchFamily="34" charset="0"/>
                <a:cs typeface="Arial" panose="020B0604020202020204" pitchFamily="34" charset="0"/>
              </a:endParaRPr>
            </a:p>
          </p:txBody>
        </p:sp>
        <p:sp>
          <p:nvSpPr>
            <p:cNvPr id="172" name="Rectangle 171">
              <a:extLst>
                <a:ext uri="{FF2B5EF4-FFF2-40B4-BE49-F238E27FC236}">
                  <a16:creationId xmlns:a16="http://schemas.microsoft.com/office/drawing/2014/main" id="{F8AA3A76-E843-4569-B600-69279EF5EE62}"/>
                </a:ext>
              </a:extLst>
            </p:cNvPr>
            <p:cNvSpPr/>
            <p:nvPr/>
          </p:nvSpPr>
          <p:spPr>
            <a:xfrm>
              <a:off x="4091218" y="2643871"/>
              <a:ext cx="1023019" cy="1223455"/>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Guarantor details </a:t>
              </a:r>
            </a:p>
            <a:p>
              <a:pPr algn="ctr"/>
              <a:r>
                <a:rPr lang="en-US" sz="1224" b="1" dirty="0">
                  <a:latin typeface="Arial" panose="020B0604020202020204" pitchFamily="34" charset="0"/>
                  <a:cs typeface="Arial" panose="020B0604020202020204" pitchFamily="34" charset="0"/>
                </a:rPr>
                <a:t>(If applicable)</a:t>
              </a:r>
              <a:endParaRPr lang="en-IN" sz="1224" b="1" dirty="0">
                <a:latin typeface="Arial" panose="020B0604020202020204" pitchFamily="34" charset="0"/>
                <a:cs typeface="Arial" panose="020B0604020202020204" pitchFamily="34" charset="0"/>
              </a:endParaRPr>
            </a:p>
          </p:txBody>
        </p:sp>
        <p:cxnSp>
          <p:nvCxnSpPr>
            <p:cNvPr id="177" name="Straight Connector 176">
              <a:extLst>
                <a:ext uri="{FF2B5EF4-FFF2-40B4-BE49-F238E27FC236}">
                  <a16:creationId xmlns:a16="http://schemas.microsoft.com/office/drawing/2014/main" id="{B89AE78C-B5FA-44D0-9BBE-8883E0AC5FB8}"/>
                </a:ext>
              </a:extLst>
            </p:cNvPr>
            <p:cNvCxnSpPr>
              <a:cxnSpLocks/>
            </p:cNvCxnSpPr>
            <p:nvPr/>
          </p:nvCxnSpPr>
          <p:spPr>
            <a:xfrm>
              <a:off x="6175818" y="3883748"/>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78" name="TextBox 177">
              <a:extLst>
                <a:ext uri="{FF2B5EF4-FFF2-40B4-BE49-F238E27FC236}">
                  <a16:creationId xmlns:a16="http://schemas.microsoft.com/office/drawing/2014/main" id="{8E4BAFBA-6C17-40E1-B081-3AE5E6A176E4}"/>
                </a:ext>
              </a:extLst>
            </p:cNvPr>
            <p:cNvSpPr txBox="1"/>
            <p:nvPr/>
          </p:nvSpPr>
          <p:spPr>
            <a:xfrm>
              <a:off x="8203798" y="4175848"/>
              <a:ext cx="64990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7</a:t>
              </a:r>
            </a:p>
          </p:txBody>
        </p:sp>
        <p:cxnSp>
          <p:nvCxnSpPr>
            <p:cNvPr id="184" name="Straight Arrow Connector 183">
              <a:extLst>
                <a:ext uri="{FF2B5EF4-FFF2-40B4-BE49-F238E27FC236}">
                  <a16:creationId xmlns:a16="http://schemas.microsoft.com/office/drawing/2014/main" id="{A005C9B3-D62B-49DB-AD8C-0DD227248972}"/>
                </a:ext>
              </a:extLst>
            </p:cNvPr>
            <p:cNvCxnSpPr>
              <a:cxnSpLocks/>
              <a:stCxn id="25" idx="1"/>
              <a:endCxn id="172" idx="3"/>
            </p:cNvCxnSpPr>
            <p:nvPr/>
          </p:nvCxnSpPr>
          <p:spPr>
            <a:xfrm flipH="1">
              <a:off x="5114237" y="3255135"/>
              <a:ext cx="260400" cy="464"/>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5" name="Rectangle 24">
              <a:extLst>
                <a:ext uri="{FF2B5EF4-FFF2-40B4-BE49-F238E27FC236}">
                  <a16:creationId xmlns:a16="http://schemas.microsoft.com/office/drawing/2014/main" id="{C57B2BA8-C757-848B-9836-796B04E85192}"/>
                </a:ext>
              </a:extLst>
            </p:cNvPr>
            <p:cNvSpPr/>
            <p:nvPr/>
          </p:nvSpPr>
          <p:spPr>
            <a:xfrm>
              <a:off x="5374637" y="2653124"/>
              <a:ext cx="1116000" cy="1204022"/>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Credit Details (Information of existing Loan etc.)</a:t>
              </a:r>
              <a:endParaRPr lang="en-IN" sz="1224" b="1" dirty="0">
                <a:latin typeface="Arial" panose="020B0604020202020204" pitchFamily="34" charset="0"/>
                <a:cs typeface="Arial" panose="020B0604020202020204" pitchFamily="34" charset="0"/>
              </a:endParaRPr>
            </a:p>
          </p:txBody>
        </p:sp>
        <p:sp>
          <p:nvSpPr>
            <p:cNvPr id="27" name="Diamond 26">
              <a:extLst>
                <a:ext uri="{FF2B5EF4-FFF2-40B4-BE49-F238E27FC236}">
                  <a16:creationId xmlns:a16="http://schemas.microsoft.com/office/drawing/2014/main" id="{076AC157-A797-3594-875D-A97E74A52AC7}"/>
                </a:ext>
              </a:extLst>
            </p:cNvPr>
            <p:cNvSpPr/>
            <p:nvPr/>
          </p:nvSpPr>
          <p:spPr>
            <a:xfrm>
              <a:off x="2413163" y="2653124"/>
              <a:ext cx="1398499" cy="1286351"/>
            </a:xfrm>
            <a:prstGeom prst="diamond">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1224" b="1" dirty="0">
                  <a:solidFill>
                    <a:srgbClr val="002060"/>
                  </a:solidFill>
                  <a:latin typeface="Arial" panose="020B0604020202020204" pitchFamily="34" charset="0"/>
                  <a:cs typeface="Arial" panose="020B0604020202020204" pitchFamily="34" charset="0"/>
                </a:rPr>
                <a:t> Banks Rule Engine </a:t>
              </a:r>
              <a:endParaRPr lang="en-IN" sz="1224" b="1" dirty="0">
                <a:solidFill>
                  <a:srgbClr val="002060"/>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89F31B4F-3D53-E4E9-F3EC-E28D48104C1B}"/>
                </a:ext>
              </a:extLst>
            </p:cNvPr>
            <p:cNvSpPr/>
            <p:nvPr/>
          </p:nvSpPr>
          <p:spPr>
            <a:xfrm>
              <a:off x="10853714" y="2640273"/>
              <a:ext cx="1014956" cy="124360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Bank Account Verification</a:t>
              </a:r>
              <a:endParaRPr lang="en-IN" sz="1224" b="1" dirty="0">
                <a:latin typeface="Arial" panose="020B0604020202020204" pitchFamily="34" charset="0"/>
                <a:cs typeface="Arial" panose="020B0604020202020204" pitchFamily="34" charset="0"/>
              </a:endParaRPr>
            </a:p>
          </p:txBody>
        </p:sp>
        <p:sp>
          <p:nvSpPr>
            <p:cNvPr id="194" name="Rectangle 193">
              <a:extLst>
                <a:ext uri="{FF2B5EF4-FFF2-40B4-BE49-F238E27FC236}">
                  <a16:creationId xmlns:a16="http://schemas.microsoft.com/office/drawing/2014/main" id="{AEB93D0F-8A8D-4BAE-A1B2-2E6E6324DD6C}"/>
                </a:ext>
              </a:extLst>
            </p:cNvPr>
            <p:cNvSpPr/>
            <p:nvPr/>
          </p:nvSpPr>
          <p:spPr>
            <a:xfrm>
              <a:off x="173339" y="5285167"/>
              <a:ext cx="1063223" cy="94013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solidFill>
                    <a:schemeClr val="bg1">
                      <a:lumMod val="95000"/>
                    </a:schemeClr>
                  </a:solidFill>
                  <a:latin typeface="Arial" panose="020B0604020202020204" pitchFamily="34" charset="0"/>
                  <a:cs typeface="Arial" panose="020B0604020202020204" pitchFamily="34" charset="0"/>
                </a:rPr>
                <a:t>Data shared to bank from JanSamarth</a:t>
              </a:r>
              <a:endParaRPr lang="en-IN" sz="1224" b="1" dirty="0">
                <a:solidFill>
                  <a:schemeClr val="bg1">
                    <a:lumMod val="95000"/>
                  </a:schemeClr>
                </a:solidFill>
                <a:latin typeface="Arial" panose="020B0604020202020204" pitchFamily="34" charset="0"/>
                <a:cs typeface="Arial" panose="020B0604020202020204" pitchFamily="34" charset="0"/>
              </a:endParaRPr>
            </a:p>
          </p:txBody>
        </p:sp>
        <p:cxnSp>
          <p:nvCxnSpPr>
            <p:cNvPr id="195" name="Straight Connector 194">
              <a:extLst>
                <a:ext uri="{FF2B5EF4-FFF2-40B4-BE49-F238E27FC236}">
                  <a16:creationId xmlns:a16="http://schemas.microsoft.com/office/drawing/2014/main" id="{FB5C7EE9-F3AB-4D3D-9C43-75AF33DDB252}"/>
                </a:ext>
              </a:extLst>
            </p:cNvPr>
            <p:cNvCxnSpPr>
              <a:cxnSpLocks/>
            </p:cNvCxnSpPr>
            <p:nvPr/>
          </p:nvCxnSpPr>
          <p:spPr>
            <a:xfrm>
              <a:off x="8387740" y="3959057"/>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96" name="TextBox 195">
              <a:extLst>
                <a:ext uri="{FF2B5EF4-FFF2-40B4-BE49-F238E27FC236}">
                  <a16:creationId xmlns:a16="http://schemas.microsoft.com/office/drawing/2014/main" id="{4AA644ED-8DF1-42C9-A140-3F5BC9D2E476}"/>
                </a:ext>
              </a:extLst>
            </p:cNvPr>
            <p:cNvSpPr txBox="1"/>
            <p:nvPr/>
          </p:nvSpPr>
          <p:spPr>
            <a:xfrm>
              <a:off x="9803771" y="4190456"/>
              <a:ext cx="649903"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6</a:t>
              </a:r>
            </a:p>
          </p:txBody>
        </p:sp>
        <p:cxnSp>
          <p:nvCxnSpPr>
            <p:cNvPr id="17" name="Straight Arrow Connector 16">
              <a:extLst>
                <a:ext uri="{FF2B5EF4-FFF2-40B4-BE49-F238E27FC236}">
                  <a16:creationId xmlns:a16="http://schemas.microsoft.com/office/drawing/2014/main" id="{983255BF-065F-4A66-EF4F-3D0B8A817EC2}"/>
                </a:ext>
              </a:extLst>
            </p:cNvPr>
            <p:cNvCxnSpPr>
              <a:cxnSpLocks/>
              <a:stCxn id="22" idx="1"/>
              <a:endCxn id="23" idx="3"/>
            </p:cNvCxnSpPr>
            <p:nvPr/>
          </p:nvCxnSpPr>
          <p:spPr>
            <a:xfrm flipH="1" flipV="1">
              <a:off x="9176711" y="3274931"/>
              <a:ext cx="353614" cy="564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55" name="Straight Arrow Connector 54">
              <a:extLst>
                <a:ext uri="{FF2B5EF4-FFF2-40B4-BE49-F238E27FC236}">
                  <a16:creationId xmlns:a16="http://schemas.microsoft.com/office/drawing/2014/main" id="{5AF6A706-5110-B599-B6F6-64A5E3E01733}"/>
                </a:ext>
              </a:extLst>
            </p:cNvPr>
            <p:cNvCxnSpPr>
              <a:cxnSpLocks/>
            </p:cNvCxnSpPr>
            <p:nvPr/>
          </p:nvCxnSpPr>
          <p:spPr>
            <a:xfrm flipH="1" flipV="1">
              <a:off x="1105637" y="2924850"/>
              <a:ext cx="259371" cy="29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8" name="Rectangle 27">
              <a:extLst>
                <a:ext uri="{FF2B5EF4-FFF2-40B4-BE49-F238E27FC236}">
                  <a16:creationId xmlns:a16="http://schemas.microsoft.com/office/drawing/2014/main" id="{8B8C321B-EE1E-849F-BF73-D7975A27DEAC}"/>
                </a:ext>
              </a:extLst>
            </p:cNvPr>
            <p:cNvSpPr/>
            <p:nvPr/>
          </p:nvSpPr>
          <p:spPr>
            <a:xfrm>
              <a:off x="1352769" y="2639840"/>
              <a:ext cx="882376" cy="1262740"/>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224" b="1" dirty="0">
                  <a:latin typeface="Arial" panose="020B0604020202020204" pitchFamily="34" charset="0"/>
                  <a:cs typeface="Arial" panose="020B0604020202020204" pitchFamily="34" charset="0"/>
                </a:rPr>
                <a:t>Applicant selects Bank based on offer</a:t>
              </a:r>
              <a:endParaRPr lang="en-IN" sz="1224" b="1" dirty="0">
                <a:latin typeface="Arial" panose="020B0604020202020204" pitchFamily="34" charset="0"/>
                <a:cs typeface="Arial" panose="020B0604020202020204" pitchFamily="34" charset="0"/>
              </a:endParaRPr>
            </a:p>
          </p:txBody>
        </p:sp>
        <p:sp>
          <p:nvSpPr>
            <p:cNvPr id="78" name="Rectangle 77">
              <a:extLst>
                <a:ext uri="{FF2B5EF4-FFF2-40B4-BE49-F238E27FC236}">
                  <a16:creationId xmlns:a16="http://schemas.microsoft.com/office/drawing/2014/main" id="{E0B96EEF-64CD-407D-BE7D-370BD3435F9E}"/>
                </a:ext>
              </a:extLst>
            </p:cNvPr>
            <p:cNvSpPr/>
            <p:nvPr/>
          </p:nvSpPr>
          <p:spPr>
            <a:xfrm>
              <a:off x="6751037" y="2659763"/>
              <a:ext cx="820265" cy="1211953"/>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IN" sz="1224" b="1" dirty="0">
                  <a:latin typeface="Arial" panose="020B0604020202020204" pitchFamily="34" charset="0"/>
                  <a:cs typeface="Arial" panose="020B0604020202020204" pitchFamily="34" charset="0"/>
                </a:rPr>
                <a:t>Detail of Agri land holding</a:t>
              </a:r>
            </a:p>
          </p:txBody>
        </p:sp>
        <p:cxnSp>
          <p:nvCxnSpPr>
            <p:cNvPr id="83" name="Straight Arrow Connector 82">
              <a:extLst>
                <a:ext uri="{FF2B5EF4-FFF2-40B4-BE49-F238E27FC236}">
                  <a16:creationId xmlns:a16="http://schemas.microsoft.com/office/drawing/2014/main" id="{28451B7D-472E-479F-ACF8-2B2B9EA3F9C3}"/>
                </a:ext>
              </a:extLst>
            </p:cNvPr>
            <p:cNvCxnSpPr>
              <a:cxnSpLocks/>
            </p:cNvCxnSpPr>
            <p:nvPr/>
          </p:nvCxnSpPr>
          <p:spPr>
            <a:xfrm flipH="1">
              <a:off x="6490934" y="3265494"/>
              <a:ext cx="26010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79" name="TextBox 78">
              <a:extLst>
                <a:ext uri="{FF2B5EF4-FFF2-40B4-BE49-F238E27FC236}">
                  <a16:creationId xmlns:a16="http://schemas.microsoft.com/office/drawing/2014/main" id="{008FCF56-A09D-4D29-B8DC-246C3A2D4B16}"/>
                </a:ext>
              </a:extLst>
            </p:cNvPr>
            <p:cNvSpPr txBox="1"/>
            <p:nvPr/>
          </p:nvSpPr>
          <p:spPr>
            <a:xfrm>
              <a:off x="1375453" y="5980422"/>
              <a:ext cx="745116"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10</a:t>
              </a:r>
            </a:p>
          </p:txBody>
        </p:sp>
        <p:cxnSp>
          <p:nvCxnSpPr>
            <p:cNvPr id="81" name="Straight Connector 80">
              <a:extLst>
                <a:ext uri="{FF2B5EF4-FFF2-40B4-BE49-F238E27FC236}">
                  <a16:creationId xmlns:a16="http://schemas.microsoft.com/office/drawing/2014/main" id="{AF4BC5AC-DBF1-47D8-AC65-C30B5C05AB06}"/>
                </a:ext>
              </a:extLst>
            </p:cNvPr>
            <p:cNvCxnSpPr>
              <a:cxnSpLocks/>
            </p:cNvCxnSpPr>
            <p:nvPr/>
          </p:nvCxnSpPr>
          <p:spPr>
            <a:xfrm>
              <a:off x="10096858" y="3913333"/>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0" name="Straight Arrow Connector 79">
              <a:extLst>
                <a:ext uri="{FF2B5EF4-FFF2-40B4-BE49-F238E27FC236}">
                  <a16:creationId xmlns:a16="http://schemas.microsoft.com/office/drawing/2014/main" id="{EBAA0746-1D1E-41B7-A0B2-FB01F05EA54F}"/>
                </a:ext>
              </a:extLst>
            </p:cNvPr>
            <p:cNvCxnSpPr>
              <a:cxnSpLocks/>
            </p:cNvCxnSpPr>
            <p:nvPr/>
          </p:nvCxnSpPr>
          <p:spPr>
            <a:xfrm>
              <a:off x="6614392" y="1275910"/>
              <a:ext cx="274179" cy="63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82" name="Rectangle 81">
              <a:extLst>
                <a:ext uri="{FF2B5EF4-FFF2-40B4-BE49-F238E27FC236}">
                  <a16:creationId xmlns:a16="http://schemas.microsoft.com/office/drawing/2014/main" id="{A935F896-CA4D-4DA1-BA10-3FDA698952EE}"/>
                </a:ext>
              </a:extLst>
            </p:cNvPr>
            <p:cNvSpPr/>
            <p:nvPr/>
          </p:nvSpPr>
          <p:spPr>
            <a:xfrm>
              <a:off x="6921701" y="613550"/>
              <a:ext cx="1401678" cy="1346258"/>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just"/>
              <a:r>
                <a:rPr lang="en-US" sz="1122" b="1" dirty="0">
                  <a:latin typeface="Arial" panose="020B0604020202020204" pitchFamily="34" charset="0"/>
                  <a:cs typeface="Arial" panose="020B0604020202020204" pitchFamily="34" charset="0"/>
                </a:rPr>
                <a:t>Fetching of eNWR based on: </a:t>
              </a:r>
            </a:p>
            <a:p>
              <a:pPr marL="233241" indent="-233241" algn="just">
                <a:buFont typeface="+mj-lt"/>
                <a:buAutoNum type="arabicPeriod"/>
              </a:pPr>
              <a:r>
                <a:rPr lang="en-US" sz="1122" b="1" dirty="0">
                  <a:latin typeface="Arial" panose="020B0604020202020204" pitchFamily="34" charset="0"/>
                  <a:cs typeface="Arial" panose="020B0604020202020204" pitchFamily="34" charset="0"/>
                </a:rPr>
                <a:t>eNWR number</a:t>
              </a:r>
            </a:p>
            <a:p>
              <a:pPr marL="233241" indent="-233241" algn="just">
                <a:buFont typeface="+mj-lt"/>
                <a:buAutoNum type="arabicPeriod"/>
              </a:pPr>
              <a:r>
                <a:rPr lang="en-US" sz="1122" b="1" dirty="0">
                  <a:latin typeface="Arial" panose="020B0604020202020204" pitchFamily="34" charset="0"/>
                  <a:cs typeface="Arial" panose="020B0604020202020204" pitchFamily="34" charset="0"/>
                </a:rPr>
                <a:t>Date Range</a:t>
              </a:r>
            </a:p>
            <a:p>
              <a:pPr marL="233241" indent="-233241" algn="just">
                <a:buFont typeface="+mj-lt"/>
                <a:buAutoNum type="arabicPeriod"/>
              </a:pPr>
              <a:r>
                <a:rPr lang="en-US" sz="1122" b="1" dirty="0">
                  <a:latin typeface="Arial" panose="020B0604020202020204" pitchFamily="34" charset="0"/>
                  <a:cs typeface="Arial" panose="020B0604020202020204" pitchFamily="34" charset="0"/>
                </a:rPr>
                <a:t>Selection of Commodity to be financed</a:t>
              </a:r>
            </a:p>
          </p:txBody>
        </p:sp>
        <p:cxnSp>
          <p:nvCxnSpPr>
            <p:cNvPr id="85" name="Straight Arrow Connector 84">
              <a:extLst>
                <a:ext uri="{FF2B5EF4-FFF2-40B4-BE49-F238E27FC236}">
                  <a16:creationId xmlns:a16="http://schemas.microsoft.com/office/drawing/2014/main" id="{B12649C2-5551-4672-862E-F1323596C084}"/>
                </a:ext>
              </a:extLst>
            </p:cNvPr>
            <p:cNvCxnSpPr>
              <a:cxnSpLocks/>
            </p:cNvCxnSpPr>
            <p:nvPr/>
          </p:nvCxnSpPr>
          <p:spPr>
            <a:xfrm>
              <a:off x="2719385" y="1260893"/>
              <a:ext cx="313271"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8" name="Straight Connector 87">
              <a:extLst>
                <a:ext uri="{FF2B5EF4-FFF2-40B4-BE49-F238E27FC236}">
                  <a16:creationId xmlns:a16="http://schemas.microsoft.com/office/drawing/2014/main" id="{F28D770B-4C31-4023-8D6F-207AC628BF0B}"/>
                </a:ext>
              </a:extLst>
            </p:cNvPr>
            <p:cNvCxnSpPr>
              <a:cxnSpLocks/>
            </p:cNvCxnSpPr>
            <p:nvPr/>
          </p:nvCxnSpPr>
          <p:spPr>
            <a:xfrm>
              <a:off x="1273470" y="4412504"/>
              <a:ext cx="0" cy="29210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9" name="TextBox 88">
              <a:extLst>
                <a:ext uri="{FF2B5EF4-FFF2-40B4-BE49-F238E27FC236}">
                  <a16:creationId xmlns:a16="http://schemas.microsoft.com/office/drawing/2014/main" id="{23D0451D-DE44-42BA-8C3B-59A3E3E9A729}"/>
                </a:ext>
              </a:extLst>
            </p:cNvPr>
            <p:cNvSpPr txBox="1"/>
            <p:nvPr/>
          </p:nvSpPr>
          <p:spPr>
            <a:xfrm>
              <a:off x="986668" y="4742058"/>
              <a:ext cx="617199" cy="303107"/>
            </a:xfrm>
            <a:prstGeom prst="rect">
              <a:avLst/>
            </a:prstGeom>
            <a:solidFill>
              <a:srgbClr val="802361"/>
            </a:solidFill>
            <a:ln>
              <a:noFill/>
            </a:ln>
            <a:effectLst>
              <a:outerShdw blurRad="44450" dist="27940" dir="5400000" algn="ctr">
                <a:srgbClr val="000000">
                  <a:alpha val="32000"/>
                </a:srgbClr>
              </a:outerShdw>
            </a:effectLst>
          </p:spPr>
          <p:txBody>
            <a:bodyPr wrap="square" rtlCol="0">
              <a:spAutoFit/>
            </a:bodyPr>
            <a:lstStyle/>
            <a:p>
              <a:pPr algn="ctr"/>
              <a:r>
                <a:rPr lang="en-US" sz="1224" b="1" dirty="0">
                  <a:solidFill>
                    <a:schemeClr val="bg1"/>
                  </a:solidFill>
                  <a:cs typeface="Arial" panose="020B0604020202020204" pitchFamily="34" charset="0"/>
                </a:rPr>
                <a:t>API 9</a:t>
              </a:r>
            </a:p>
          </p:txBody>
        </p:sp>
      </p:grpSp>
      <p:sp>
        <p:nvSpPr>
          <p:cNvPr id="56" name="Rectangle 55">
            <a:extLst>
              <a:ext uri="{FF2B5EF4-FFF2-40B4-BE49-F238E27FC236}">
                <a16:creationId xmlns:a16="http://schemas.microsoft.com/office/drawing/2014/main" id="{BC3B9472-EB08-179F-BA48-635015A52662}"/>
              </a:ext>
            </a:extLst>
          </p:cNvPr>
          <p:cNvSpPr/>
          <p:nvPr/>
        </p:nvSpPr>
        <p:spPr>
          <a:xfrm>
            <a:off x="6760036" y="6163276"/>
            <a:ext cx="351626" cy="1926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837"/>
          </a:p>
        </p:txBody>
      </p:sp>
      <p:sp>
        <p:nvSpPr>
          <p:cNvPr id="57" name="Rectangle 56">
            <a:extLst>
              <a:ext uri="{FF2B5EF4-FFF2-40B4-BE49-F238E27FC236}">
                <a16:creationId xmlns:a16="http://schemas.microsoft.com/office/drawing/2014/main" id="{83B7B72A-BE01-5827-593F-6DC8E7F31F3E}"/>
              </a:ext>
            </a:extLst>
          </p:cNvPr>
          <p:cNvSpPr/>
          <p:nvPr/>
        </p:nvSpPr>
        <p:spPr>
          <a:xfrm>
            <a:off x="8706194" y="6169404"/>
            <a:ext cx="351626" cy="192645"/>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sz="1837"/>
          </a:p>
        </p:txBody>
      </p:sp>
      <p:sp>
        <p:nvSpPr>
          <p:cNvPr id="58" name="TextBox 57">
            <a:extLst>
              <a:ext uri="{FF2B5EF4-FFF2-40B4-BE49-F238E27FC236}">
                <a16:creationId xmlns:a16="http://schemas.microsoft.com/office/drawing/2014/main" id="{EBA91B51-ECDE-35DC-63E1-AEF2A91EAF59}"/>
              </a:ext>
            </a:extLst>
          </p:cNvPr>
          <p:cNvSpPr txBox="1"/>
          <p:nvPr/>
        </p:nvSpPr>
        <p:spPr>
          <a:xfrm>
            <a:off x="7169919" y="6090642"/>
            <a:ext cx="1536276" cy="375039"/>
          </a:xfrm>
          <a:prstGeom prst="rect">
            <a:avLst/>
          </a:prstGeom>
          <a:noFill/>
        </p:spPr>
        <p:txBody>
          <a:bodyPr wrap="square" rtlCol="0">
            <a:spAutoFit/>
          </a:bodyPr>
          <a:lstStyle/>
          <a:p>
            <a:r>
              <a:rPr lang="en-US" sz="1837" dirty="0"/>
              <a:t>Current Phase</a:t>
            </a:r>
            <a:endParaRPr lang="en-IN" sz="1837" dirty="0"/>
          </a:p>
        </p:txBody>
      </p:sp>
      <p:sp>
        <p:nvSpPr>
          <p:cNvPr id="60" name="TextBox 59">
            <a:extLst>
              <a:ext uri="{FF2B5EF4-FFF2-40B4-BE49-F238E27FC236}">
                <a16:creationId xmlns:a16="http://schemas.microsoft.com/office/drawing/2014/main" id="{AE126D02-E388-345B-847E-0B35D98EC015}"/>
              </a:ext>
            </a:extLst>
          </p:cNvPr>
          <p:cNvSpPr txBox="1"/>
          <p:nvPr/>
        </p:nvSpPr>
        <p:spPr>
          <a:xfrm>
            <a:off x="9106935" y="6083194"/>
            <a:ext cx="1995093" cy="382657"/>
          </a:xfrm>
          <a:prstGeom prst="rect">
            <a:avLst/>
          </a:prstGeom>
          <a:noFill/>
        </p:spPr>
        <p:txBody>
          <a:bodyPr wrap="square" rtlCol="0">
            <a:spAutoFit/>
          </a:bodyPr>
          <a:lstStyle/>
          <a:p>
            <a:r>
              <a:rPr lang="en-US" sz="1837" dirty="0"/>
              <a:t>Post Live Activities</a:t>
            </a:r>
            <a:endParaRPr lang="en-IN" sz="1837" dirty="0"/>
          </a:p>
        </p:txBody>
      </p:sp>
    </p:spTree>
    <p:extLst>
      <p:ext uri="{BB962C8B-B14F-4D97-AF65-F5344CB8AC3E}">
        <p14:creationId xmlns:p14="http://schemas.microsoft.com/office/powerpoint/2010/main" val="339600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782</Words>
  <Application>Microsoft Office PowerPoint</Application>
  <PresentationFormat>Widescreen</PresentationFormat>
  <Paragraphs>76</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ई- किसान उपज निधि (डिजिटल गेटवे)  पर  प्रस्तुतिकरण </vt:lpstr>
      <vt:lpstr>प्रस्तावना </vt:lpstr>
      <vt:lpstr>डिजिटल गेटवे का लाभ </vt:lpstr>
      <vt:lpstr>डिजिटल गेटवे का लाभ </vt:lpstr>
      <vt:lpstr>ऋण स्वीकृति प्रक्रिया का विवरण </vt:lpstr>
      <vt:lpstr>ऋण स्वीकृति प्रक्रिया का विवरण </vt:lpstr>
      <vt:lpstr>PROCESS FLOW FOR e-NWR FINANCING @ JANSAMARTH PORTAL – NON STP (PHASE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Con_PC2</dc:creator>
  <cp:lastModifiedBy>Con_PC2</cp:lastModifiedBy>
  <cp:revision>54</cp:revision>
  <dcterms:created xsi:type="dcterms:W3CDTF">2024-02-29T06:50:22Z</dcterms:created>
  <dcterms:modified xsi:type="dcterms:W3CDTF">2024-02-29T11:41:56Z</dcterms:modified>
</cp:coreProperties>
</file>